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33"/>
  </p:notesMasterIdLst>
  <p:sldIdLst>
    <p:sldId id="256" r:id="rId5"/>
    <p:sldId id="257" r:id="rId6"/>
    <p:sldId id="258" r:id="rId7"/>
    <p:sldId id="259" r:id="rId8"/>
    <p:sldId id="260" r:id="rId9"/>
    <p:sldId id="283" r:id="rId10"/>
    <p:sldId id="284" r:id="rId11"/>
    <p:sldId id="285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x="11879263" cy="6858000"/>
  <p:notesSz cx="6858000" cy="9144000"/>
  <p:embeddedFontLst>
    <p:embeddedFont>
      <p:font typeface="Arial Nova Light" panose="020B0304020202020204" pitchFamily="34" charset="0"/>
      <p:regular r:id="rId34"/>
      <p:italic r:id="rId35"/>
    </p:embeddedFont>
    <p:embeddedFont>
      <p:font typeface="DM Sans Black" panose="020B0604020202020204" charset="0"/>
      <p:bold r:id="rId36"/>
      <p:boldItalic r:id="rId37"/>
    </p:embeddedFont>
    <p:embeddedFont>
      <p:font typeface="Play" panose="020B0604020202020204" charset="0"/>
      <p:regular r:id="rId38"/>
      <p:bold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0" roundtripDataSignature="AMtx7mhgXHIOO4qHjEWYs1sOdB8QlDD3x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CC00"/>
    <a:srgbClr val="00813B"/>
    <a:srgbClr val="C00000"/>
    <a:srgbClr val="3E6D35"/>
    <a:srgbClr val="2FB206"/>
    <a:srgbClr val="E97132"/>
    <a:srgbClr val="DF59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D4A588-D98C-4CC7-A7AD-72621233DF4F}" v="139" dt="2025-10-06T14:21:39.0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6.fntdata"/><Relationship Id="rId21" Type="http://schemas.openxmlformats.org/officeDocument/2006/relationships/slide" Target="slides/slide17.xml"/><Relationship Id="rId34" Type="http://schemas.openxmlformats.org/officeDocument/2006/relationships/font" Target="fonts/font1.fntdata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4.fntdata"/><Relationship Id="rId40" Type="http://customschemas.google.com/relationships/presentationmetadata" Target="metadata"/><Relationship Id="rId45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2.fntdata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 Possato" userId="ef3a3b4aca9f66bf" providerId="LiveId" clId="{18829ED0-4B37-4F42-BECA-70EA55EA05E5}"/>
    <pc:docChg chg="undo custSel modSld">
      <pc:chgData name="Gabriel Possato" userId="ef3a3b4aca9f66bf" providerId="LiveId" clId="{18829ED0-4B37-4F42-BECA-70EA55EA05E5}" dt="2025-10-06T14:21:39.095" v="197"/>
      <pc:docMkLst>
        <pc:docMk/>
      </pc:docMkLst>
      <pc:sldChg chg="modTransition">
        <pc:chgData name="Gabriel Possato" userId="ef3a3b4aca9f66bf" providerId="LiveId" clId="{18829ED0-4B37-4F42-BECA-70EA55EA05E5}" dt="2025-10-06T14:21:39.095" v="197"/>
        <pc:sldMkLst>
          <pc:docMk/>
          <pc:sldMk cId="0" sldId="259"/>
        </pc:sldMkLst>
      </pc:sldChg>
      <pc:sldChg chg="addSp delSp modSp mod delAnim modAnim">
        <pc:chgData name="Gabriel Possato" userId="ef3a3b4aca9f66bf" providerId="LiveId" clId="{18829ED0-4B37-4F42-BECA-70EA55EA05E5}" dt="2025-10-06T12:59:21.804" v="44"/>
        <pc:sldMkLst>
          <pc:docMk/>
          <pc:sldMk cId="1015099720" sldId="283"/>
        </pc:sldMkLst>
        <pc:spChg chg="add del mod">
          <ac:chgData name="Gabriel Possato" userId="ef3a3b4aca9f66bf" providerId="LiveId" clId="{18829ED0-4B37-4F42-BECA-70EA55EA05E5}" dt="2025-10-06T12:57:21.915" v="16" actId="478"/>
          <ac:spMkLst>
            <pc:docMk/>
            <pc:sldMk cId="1015099720" sldId="283"/>
            <ac:spMk id="3" creationId="{C57A50F2-47BC-096B-9266-96DC5079A154}"/>
          </ac:spMkLst>
        </pc:spChg>
        <pc:spChg chg="add del mod">
          <ac:chgData name="Gabriel Possato" userId="ef3a3b4aca9f66bf" providerId="LiveId" clId="{18829ED0-4B37-4F42-BECA-70EA55EA05E5}" dt="2025-10-06T12:57:23.699" v="17" actId="478"/>
          <ac:spMkLst>
            <pc:docMk/>
            <pc:sldMk cId="1015099720" sldId="283"/>
            <ac:spMk id="6" creationId="{3D25F547-346E-64C7-71B1-BF0354596811}"/>
          </ac:spMkLst>
        </pc:spChg>
        <pc:spChg chg="add mod">
          <ac:chgData name="Gabriel Possato" userId="ef3a3b4aca9f66bf" providerId="LiveId" clId="{18829ED0-4B37-4F42-BECA-70EA55EA05E5}" dt="2025-10-06T12:58:01.956" v="23" actId="1076"/>
          <ac:spMkLst>
            <pc:docMk/>
            <pc:sldMk cId="1015099720" sldId="283"/>
            <ac:spMk id="7" creationId="{F3F9645A-0E05-769C-16A4-DE746B382A7A}"/>
          </ac:spMkLst>
        </pc:spChg>
        <pc:spChg chg="add mod">
          <ac:chgData name="Gabriel Possato" userId="ef3a3b4aca9f66bf" providerId="LiveId" clId="{18829ED0-4B37-4F42-BECA-70EA55EA05E5}" dt="2025-10-06T12:58:42.603" v="41" actId="20577"/>
          <ac:spMkLst>
            <pc:docMk/>
            <pc:sldMk cId="1015099720" sldId="283"/>
            <ac:spMk id="12" creationId="{9DC0FC06-4EE3-45E0-7850-21D38EA14200}"/>
          </ac:spMkLst>
        </pc:spChg>
        <pc:spChg chg="mod">
          <ac:chgData name="Gabriel Possato" userId="ef3a3b4aca9f66bf" providerId="LiveId" clId="{18829ED0-4B37-4F42-BECA-70EA55EA05E5}" dt="2025-10-06T12:55:17.266" v="0" actId="1076"/>
          <ac:spMkLst>
            <pc:docMk/>
            <pc:sldMk cId="1015099720" sldId="283"/>
            <ac:spMk id="24" creationId="{0C6EADF4-4A7B-A951-E8FA-1E62BA28000E}"/>
          </ac:spMkLst>
        </pc:spChg>
        <pc:spChg chg="mod">
          <ac:chgData name="Gabriel Possato" userId="ef3a3b4aca9f66bf" providerId="LiveId" clId="{18829ED0-4B37-4F42-BECA-70EA55EA05E5}" dt="2025-10-06T12:55:17.266" v="0" actId="1076"/>
          <ac:spMkLst>
            <pc:docMk/>
            <pc:sldMk cId="1015099720" sldId="283"/>
            <ac:spMk id="27" creationId="{B5138F4B-A328-9E89-CA34-C537837BCB9F}"/>
          </ac:spMkLst>
        </pc:spChg>
        <pc:picChg chg="add del mod">
          <ac:chgData name="Gabriel Possato" userId="ef3a3b4aca9f66bf" providerId="LiveId" clId="{18829ED0-4B37-4F42-BECA-70EA55EA05E5}" dt="2025-10-06T12:57:14.021" v="15" actId="478"/>
          <ac:picMkLst>
            <pc:docMk/>
            <pc:sldMk cId="1015099720" sldId="283"/>
            <ac:picMk id="5" creationId="{3AE69A35-A011-28D5-4D36-04E2CAFA14E5}"/>
          </ac:picMkLst>
        </pc:picChg>
        <pc:picChg chg="add mod">
          <ac:chgData name="Gabriel Possato" userId="ef3a3b4aca9f66bf" providerId="LiveId" clId="{18829ED0-4B37-4F42-BECA-70EA55EA05E5}" dt="2025-10-06T12:58:16.917" v="30" actId="1076"/>
          <ac:picMkLst>
            <pc:docMk/>
            <pc:sldMk cId="1015099720" sldId="283"/>
            <ac:picMk id="11" creationId="{BEE08675-BF88-2BBD-8C58-B95E22184AAC}"/>
          </ac:picMkLst>
        </pc:picChg>
        <pc:picChg chg="mod">
          <ac:chgData name="Gabriel Possato" userId="ef3a3b4aca9f66bf" providerId="LiveId" clId="{18829ED0-4B37-4F42-BECA-70EA55EA05E5}" dt="2025-10-06T12:55:17.266" v="0" actId="1076"/>
          <ac:picMkLst>
            <pc:docMk/>
            <pc:sldMk cId="1015099720" sldId="283"/>
            <ac:picMk id="26" creationId="{FBCF3D2A-45FA-12CB-B654-9BC5B5068957}"/>
          </ac:picMkLst>
        </pc:picChg>
      </pc:sldChg>
      <pc:sldChg chg="addSp delSp modSp mod addAnim delAnim modAnim">
        <pc:chgData name="Gabriel Possato" userId="ef3a3b4aca9f66bf" providerId="LiveId" clId="{18829ED0-4B37-4F42-BECA-70EA55EA05E5}" dt="2025-10-06T14:11:26.702" v="196" actId="1076"/>
        <pc:sldMkLst>
          <pc:docMk/>
          <pc:sldMk cId="4222418427" sldId="285"/>
        </pc:sldMkLst>
        <pc:spChg chg="add mod">
          <ac:chgData name="Gabriel Possato" userId="ef3a3b4aca9f66bf" providerId="LiveId" clId="{18829ED0-4B37-4F42-BECA-70EA55EA05E5}" dt="2025-10-06T14:10:43.366" v="187" actId="14100"/>
          <ac:spMkLst>
            <pc:docMk/>
            <pc:sldMk cId="4222418427" sldId="285"/>
            <ac:spMk id="3" creationId="{7610912A-B93F-3B75-E738-8D2071DB688E}"/>
          </ac:spMkLst>
        </pc:spChg>
        <pc:spChg chg="add mod">
          <ac:chgData name="Gabriel Possato" userId="ef3a3b4aca9f66bf" providerId="LiveId" clId="{18829ED0-4B37-4F42-BECA-70EA55EA05E5}" dt="2025-10-06T14:01:20.049" v="60" actId="571"/>
          <ac:spMkLst>
            <pc:docMk/>
            <pc:sldMk cId="4222418427" sldId="285"/>
            <ac:spMk id="5" creationId="{D75E5402-B839-AA2B-70BC-CF7BB7D7EEA7}"/>
          </ac:spMkLst>
        </pc:spChg>
        <pc:spChg chg="add mod">
          <ac:chgData name="Gabriel Possato" userId="ef3a3b4aca9f66bf" providerId="LiveId" clId="{18829ED0-4B37-4F42-BECA-70EA55EA05E5}" dt="2025-10-06T14:01:20.049" v="60" actId="571"/>
          <ac:spMkLst>
            <pc:docMk/>
            <pc:sldMk cId="4222418427" sldId="285"/>
            <ac:spMk id="6" creationId="{3D3352F7-DDB8-9E49-E4A2-8974CEB2C166}"/>
          </ac:spMkLst>
        </pc:spChg>
        <pc:spChg chg="add del mod">
          <ac:chgData name="Gabriel Possato" userId="ef3a3b4aca9f66bf" providerId="LiveId" clId="{18829ED0-4B37-4F42-BECA-70EA55EA05E5}" dt="2025-10-06T14:11:00.368" v="192" actId="14100"/>
          <ac:spMkLst>
            <pc:docMk/>
            <pc:sldMk cId="4222418427" sldId="285"/>
            <ac:spMk id="7" creationId="{52EE10FE-F397-2C4F-AF7E-CCB36AB6FFAB}"/>
          </ac:spMkLst>
        </pc:spChg>
        <pc:spChg chg="add mod">
          <ac:chgData name="Gabriel Possato" userId="ef3a3b4aca9f66bf" providerId="LiveId" clId="{18829ED0-4B37-4F42-BECA-70EA55EA05E5}" dt="2025-10-06T14:11:26.702" v="196" actId="1076"/>
          <ac:spMkLst>
            <pc:docMk/>
            <pc:sldMk cId="4222418427" sldId="285"/>
            <ac:spMk id="9" creationId="{B8CED916-1E86-CFC6-BC85-F9FC2EE53439}"/>
          </ac:spMkLst>
        </pc:spChg>
        <pc:spChg chg="mod">
          <ac:chgData name="Gabriel Possato" userId="ef3a3b4aca9f66bf" providerId="LiveId" clId="{18829ED0-4B37-4F42-BECA-70EA55EA05E5}" dt="2025-10-06T14:01:07.157" v="56" actId="1076"/>
          <ac:spMkLst>
            <pc:docMk/>
            <pc:sldMk cId="4222418427" sldId="285"/>
            <ac:spMk id="131" creationId="{993B6A8B-189E-2230-B665-C022FC392F58}"/>
          </ac:spMkLst>
        </pc:spChg>
        <pc:picChg chg="add mod">
          <ac:chgData name="Gabriel Possato" userId="ef3a3b4aca9f66bf" providerId="LiveId" clId="{18829ED0-4B37-4F42-BECA-70EA55EA05E5}" dt="2025-10-06T14:10:51.348" v="189" actId="1076"/>
          <ac:picMkLst>
            <pc:docMk/>
            <pc:sldMk cId="4222418427" sldId="285"/>
            <ac:picMk id="4" creationId="{0AF71C29-308B-96B0-0E0E-7EDB39971A0D}"/>
          </ac:picMkLst>
        </pc:picChg>
        <pc:picChg chg="mod">
          <ac:chgData name="Gabriel Possato" userId="ef3a3b4aca9f66bf" providerId="LiveId" clId="{18829ED0-4B37-4F42-BECA-70EA55EA05E5}" dt="2025-10-06T14:09:18.359" v="173" actId="1076"/>
          <ac:picMkLst>
            <pc:docMk/>
            <pc:sldMk cId="4222418427" sldId="285"/>
            <ac:picMk id="15" creationId="{9365D380-8D01-5E09-FDA0-B6180511B08A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756000" y="1143000"/>
            <a:ext cx="53460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8" name="Google Shape;198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" name="Google Shape;241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1" name="Google Shape;251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0" name="Google Shape;260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1" name="Google Shape;271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2" name="Google Shape;28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2" name="Google Shape;292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3" name="Google Shape;303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2" name="Google Shape;312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3" name="Google Shape;323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3" name="Google Shape;343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2" name="Google Shape;352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3" name="Google Shape;363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2" name="Google Shape;372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2" name="Google Shape;382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28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>
          <a:extLst>
            <a:ext uri="{FF2B5EF4-FFF2-40B4-BE49-F238E27FC236}">
              <a16:creationId xmlns:a16="http://schemas.microsoft.com/office/drawing/2014/main" id="{2ADD743A-1907-92A9-B3AB-457C063899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:notes">
            <a:extLst>
              <a:ext uri="{FF2B5EF4-FFF2-40B4-BE49-F238E27FC236}">
                <a16:creationId xmlns:a16="http://schemas.microsoft.com/office/drawing/2014/main" id="{37D401D0-2ED7-71E8-A961-83A9A3DABD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4:notes">
            <a:extLst>
              <a:ext uri="{FF2B5EF4-FFF2-40B4-BE49-F238E27FC236}">
                <a16:creationId xmlns:a16="http://schemas.microsoft.com/office/drawing/2014/main" id="{4847E0C8-DEDB-FF0C-D928-1EFE2357E4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:notes">
            <a:extLst>
              <a:ext uri="{FF2B5EF4-FFF2-40B4-BE49-F238E27FC236}">
                <a16:creationId xmlns:a16="http://schemas.microsoft.com/office/drawing/2014/main" id="{C2514257-C00D-D652-1CC8-D7BB8D23FEE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45904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>
          <a:extLst>
            <a:ext uri="{FF2B5EF4-FFF2-40B4-BE49-F238E27FC236}">
              <a16:creationId xmlns:a16="http://schemas.microsoft.com/office/drawing/2014/main" id="{35A9B5DB-0E6B-5B50-0AE2-1E51BBC493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>
            <a:extLst>
              <a:ext uri="{FF2B5EF4-FFF2-40B4-BE49-F238E27FC236}">
                <a16:creationId xmlns:a16="http://schemas.microsoft.com/office/drawing/2014/main" id="{89930809-FCB8-2DAC-AEEC-0E80218295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3:notes">
            <a:extLst>
              <a:ext uri="{FF2B5EF4-FFF2-40B4-BE49-F238E27FC236}">
                <a16:creationId xmlns:a16="http://schemas.microsoft.com/office/drawing/2014/main" id="{43A38E76-FDD9-D0F0-EA11-6E51792FF3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3:notes">
            <a:extLst>
              <a:ext uri="{FF2B5EF4-FFF2-40B4-BE49-F238E27FC236}">
                <a16:creationId xmlns:a16="http://schemas.microsoft.com/office/drawing/2014/main" id="{7F309C56-CD40-1847-87D7-629A97DFF3D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74002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>
          <a:extLst>
            <a:ext uri="{FF2B5EF4-FFF2-40B4-BE49-F238E27FC236}">
              <a16:creationId xmlns:a16="http://schemas.microsoft.com/office/drawing/2014/main" id="{F562A1DB-F519-FB85-C56D-4C95C06E6B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:notes">
            <a:extLst>
              <a:ext uri="{FF2B5EF4-FFF2-40B4-BE49-F238E27FC236}">
                <a16:creationId xmlns:a16="http://schemas.microsoft.com/office/drawing/2014/main" id="{0A1FC6A6-2D42-B15C-9449-5DC15DEDC2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4:notes">
            <a:extLst>
              <a:ext uri="{FF2B5EF4-FFF2-40B4-BE49-F238E27FC236}">
                <a16:creationId xmlns:a16="http://schemas.microsoft.com/office/drawing/2014/main" id="{96F37ACA-FEDA-4FE7-AAF8-6B1B5AF789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:notes">
            <a:extLst>
              <a:ext uri="{FF2B5EF4-FFF2-40B4-BE49-F238E27FC236}">
                <a16:creationId xmlns:a16="http://schemas.microsoft.com/office/drawing/2014/main" id="{8B54C0B0-2CFC-D0F8-823A-E883BD6ED67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467958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650" y="1143000"/>
            <a:ext cx="5346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0"/>
          <p:cNvSpPr txBox="1">
            <a:spLocks noGrp="1"/>
          </p:cNvSpPr>
          <p:nvPr>
            <p:ph type="ctrTitle"/>
          </p:nvPr>
        </p:nvSpPr>
        <p:spPr>
          <a:xfrm>
            <a:off x="1485000" y="1122363"/>
            <a:ext cx="8910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0"/>
          <p:cNvSpPr txBox="1">
            <a:spLocks noGrp="1"/>
          </p:cNvSpPr>
          <p:nvPr>
            <p:ph type="subTitle" idx="1"/>
          </p:nvPr>
        </p:nvSpPr>
        <p:spPr>
          <a:xfrm>
            <a:off x="1485000" y="3602038"/>
            <a:ext cx="8910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30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0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0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9"/>
          <p:cNvSpPr txBox="1">
            <a:spLocks noGrp="1"/>
          </p:cNvSpPr>
          <p:nvPr>
            <p:ph type="title"/>
          </p:nvPr>
        </p:nvSpPr>
        <p:spPr>
          <a:xfrm>
            <a:off x="816750" y="365125"/>
            <a:ext cx="10246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9"/>
          <p:cNvSpPr txBox="1">
            <a:spLocks noGrp="1"/>
          </p:cNvSpPr>
          <p:nvPr>
            <p:ph type="body" idx="1"/>
          </p:nvPr>
        </p:nvSpPr>
        <p:spPr>
          <a:xfrm rot="5400000">
            <a:off x="3764400" y="-1122025"/>
            <a:ext cx="4351200" cy="102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9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9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9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e Título Vertical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0"/>
          <p:cNvSpPr txBox="1">
            <a:spLocks noGrp="1"/>
          </p:cNvSpPr>
          <p:nvPr>
            <p:ph type="title"/>
          </p:nvPr>
        </p:nvSpPr>
        <p:spPr>
          <a:xfrm rot="5400000">
            <a:off x="6876600" y="1990375"/>
            <a:ext cx="5811900" cy="25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0"/>
          <p:cNvSpPr txBox="1">
            <a:spLocks noGrp="1"/>
          </p:cNvSpPr>
          <p:nvPr>
            <p:ph type="body" idx="1"/>
          </p:nvPr>
        </p:nvSpPr>
        <p:spPr>
          <a:xfrm rot="5400000">
            <a:off x="1679025" y="-497075"/>
            <a:ext cx="5811900" cy="75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40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40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40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1"/>
          <p:cNvSpPr txBox="1">
            <a:spLocks noGrp="1"/>
          </p:cNvSpPr>
          <p:nvPr>
            <p:ph type="title"/>
          </p:nvPr>
        </p:nvSpPr>
        <p:spPr>
          <a:xfrm>
            <a:off x="816750" y="365125"/>
            <a:ext cx="10246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1"/>
          <p:cNvSpPr txBox="1">
            <a:spLocks noGrp="1"/>
          </p:cNvSpPr>
          <p:nvPr>
            <p:ph type="body" idx="1"/>
          </p:nvPr>
        </p:nvSpPr>
        <p:spPr>
          <a:xfrm>
            <a:off x="816750" y="1825625"/>
            <a:ext cx="102465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1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1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1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2"/>
          <p:cNvSpPr txBox="1">
            <a:spLocks noGrp="1"/>
          </p:cNvSpPr>
          <p:nvPr>
            <p:ph type="title"/>
          </p:nvPr>
        </p:nvSpPr>
        <p:spPr>
          <a:xfrm>
            <a:off x="810563" y="1709738"/>
            <a:ext cx="102465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2"/>
          <p:cNvSpPr txBox="1">
            <a:spLocks noGrp="1"/>
          </p:cNvSpPr>
          <p:nvPr>
            <p:ph type="body" idx="1"/>
          </p:nvPr>
        </p:nvSpPr>
        <p:spPr>
          <a:xfrm>
            <a:off x="810563" y="4589463"/>
            <a:ext cx="102465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2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2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2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3"/>
          <p:cNvSpPr txBox="1">
            <a:spLocks noGrp="1"/>
          </p:cNvSpPr>
          <p:nvPr>
            <p:ph type="title"/>
          </p:nvPr>
        </p:nvSpPr>
        <p:spPr>
          <a:xfrm>
            <a:off x="816750" y="365125"/>
            <a:ext cx="10246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3"/>
          <p:cNvSpPr txBox="1">
            <a:spLocks noGrp="1"/>
          </p:cNvSpPr>
          <p:nvPr>
            <p:ph type="body" idx="1"/>
          </p:nvPr>
        </p:nvSpPr>
        <p:spPr>
          <a:xfrm>
            <a:off x="816750" y="1825625"/>
            <a:ext cx="50490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33"/>
          <p:cNvSpPr txBox="1">
            <a:spLocks noGrp="1"/>
          </p:cNvSpPr>
          <p:nvPr>
            <p:ph type="body" idx="2"/>
          </p:nvPr>
        </p:nvSpPr>
        <p:spPr>
          <a:xfrm>
            <a:off x="6014250" y="1825625"/>
            <a:ext cx="50490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33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3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3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4"/>
          <p:cNvSpPr txBox="1">
            <a:spLocks noGrp="1"/>
          </p:cNvSpPr>
          <p:nvPr>
            <p:ph type="title"/>
          </p:nvPr>
        </p:nvSpPr>
        <p:spPr>
          <a:xfrm>
            <a:off x="818297" y="365125"/>
            <a:ext cx="10246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4"/>
          <p:cNvSpPr txBox="1">
            <a:spLocks noGrp="1"/>
          </p:cNvSpPr>
          <p:nvPr>
            <p:ph type="body" idx="1"/>
          </p:nvPr>
        </p:nvSpPr>
        <p:spPr>
          <a:xfrm>
            <a:off x="818297" y="1681163"/>
            <a:ext cx="50256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34"/>
          <p:cNvSpPr txBox="1">
            <a:spLocks noGrp="1"/>
          </p:cNvSpPr>
          <p:nvPr>
            <p:ph type="body" idx="2"/>
          </p:nvPr>
        </p:nvSpPr>
        <p:spPr>
          <a:xfrm>
            <a:off x="818297" y="2505075"/>
            <a:ext cx="50256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34"/>
          <p:cNvSpPr txBox="1">
            <a:spLocks noGrp="1"/>
          </p:cNvSpPr>
          <p:nvPr>
            <p:ph type="body" idx="3"/>
          </p:nvPr>
        </p:nvSpPr>
        <p:spPr>
          <a:xfrm>
            <a:off x="6014250" y="1681163"/>
            <a:ext cx="50505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34"/>
          <p:cNvSpPr txBox="1">
            <a:spLocks noGrp="1"/>
          </p:cNvSpPr>
          <p:nvPr>
            <p:ph type="body" idx="4"/>
          </p:nvPr>
        </p:nvSpPr>
        <p:spPr>
          <a:xfrm>
            <a:off x="6014250" y="2505075"/>
            <a:ext cx="50505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4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4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4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5"/>
          <p:cNvSpPr txBox="1">
            <a:spLocks noGrp="1"/>
          </p:cNvSpPr>
          <p:nvPr>
            <p:ph type="title"/>
          </p:nvPr>
        </p:nvSpPr>
        <p:spPr>
          <a:xfrm>
            <a:off x="816750" y="365125"/>
            <a:ext cx="10246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5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5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5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6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6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6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7"/>
          <p:cNvSpPr txBox="1">
            <a:spLocks noGrp="1"/>
          </p:cNvSpPr>
          <p:nvPr>
            <p:ph type="title"/>
          </p:nvPr>
        </p:nvSpPr>
        <p:spPr>
          <a:xfrm>
            <a:off x="818297" y="457200"/>
            <a:ext cx="38316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7"/>
          <p:cNvSpPr txBox="1">
            <a:spLocks noGrp="1"/>
          </p:cNvSpPr>
          <p:nvPr>
            <p:ph type="body" idx="1"/>
          </p:nvPr>
        </p:nvSpPr>
        <p:spPr>
          <a:xfrm>
            <a:off x="5050547" y="987425"/>
            <a:ext cx="60144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37"/>
          <p:cNvSpPr txBox="1">
            <a:spLocks noGrp="1"/>
          </p:cNvSpPr>
          <p:nvPr>
            <p:ph type="body" idx="2"/>
          </p:nvPr>
        </p:nvSpPr>
        <p:spPr>
          <a:xfrm>
            <a:off x="818297" y="2057400"/>
            <a:ext cx="38316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37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7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7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8"/>
          <p:cNvSpPr txBox="1">
            <a:spLocks noGrp="1"/>
          </p:cNvSpPr>
          <p:nvPr>
            <p:ph type="title"/>
          </p:nvPr>
        </p:nvSpPr>
        <p:spPr>
          <a:xfrm>
            <a:off x="818297" y="457200"/>
            <a:ext cx="38316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8"/>
          <p:cNvSpPr>
            <a:spLocks noGrp="1"/>
          </p:cNvSpPr>
          <p:nvPr>
            <p:ph type="pic" idx="2"/>
          </p:nvPr>
        </p:nvSpPr>
        <p:spPr>
          <a:xfrm>
            <a:off x="5050547" y="987425"/>
            <a:ext cx="60144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8"/>
          <p:cNvSpPr txBox="1">
            <a:spLocks noGrp="1"/>
          </p:cNvSpPr>
          <p:nvPr>
            <p:ph type="body" idx="1"/>
          </p:nvPr>
        </p:nvSpPr>
        <p:spPr>
          <a:xfrm>
            <a:off x="818297" y="2057400"/>
            <a:ext cx="38316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38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8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8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9"/>
          <p:cNvSpPr txBox="1">
            <a:spLocks noGrp="1"/>
          </p:cNvSpPr>
          <p:nvPr>
            <p:ph type="title"/>
          </p:nvPr>
        </p:nvSpPr>
        <p:spPr>
          <a:xfrm>
            <a:off x="816750" y="365125"/>
            <a:ext cx="10246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sz="4400" b="0" i="0" u="none" strike="noStrike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9"/>
          <p:cNvSpPr txBox="1">
            <a:spLocks noGrp="1"/>
          </p:cNvSpPr>
          <p:nvPr>
            <p:ph type="body" idx="1"/>
          </p:nvPr>
        </p:nvSpPr>
        <p:spPr>
          <a:xfrm>
            <a:off x="816750" y="1825625"/>
            <a:ext cx="102465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9"/>
          <p:cNvSpPr txBox="1">
            <a:spLocks noGrp="1"/>
          </p:cNvSpPr>
          <p:nvPr>
            <p:ph type="dt" idx="10"/>
          </p:nvPr>
        </p:nvSpPr>
        <p:spPr>
          <a:xfrm>
            <a:off x="8167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9"/>
          <p:cNvSpPr txBox="1">
            <a:spLocks noGrp="1"/>
          </p:cNvSpPr>
          <p:nvPr>
            <p:ph type="ftr" idx="11"/>
          </p:nvPr>
        </p:nvSpPr>
        <p:spPr>
          <a:xfrm>
            <a:off x="3935250" y="6356350"/>
            <a:ext cx="4009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29"/>
          <p:cNvSpPr txBox="1">
            <a:spLocks noGrp="1"/>
          </p:cNvSpPr>
          <p:nvPr>
            <p:ph type="sldNum" idx="12"/>
          </p:nvPr>
        </p:nvSpPr>
        <p:spPr>
          <a:xfrm>
            <a:off x="8390250" y="6356350"/>
            <a:ext cx="267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jpg"/><Relationship Id="rId4" Type="http://schemas.openxmlformats.org/officeDocument/2006/relationships/image" Target="../media/image29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798188" y="711777"/>
            <a:ext cx="10283700" cy="54345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" name="Google Shape;91;p1" descr="Logotipo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36397" y="1123313"/>
            <a:ext cx="5585218" cy="314168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/>
          <p:nvPr/>
        </p:nvSpPr>
        <p:spPr>
          <a:xfrm>
            <a:off x="798188" y="4162912"/>
            <a:ext cx="102837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Trabalho de </a:t>
            </a:r>
            <a:r>
              <a:rPr lang="pt-BR" sz="4800" b="1" dirty="0">
                <a:solidFill>
                  <a:srgbClr val="00D365"/>
                </a:solidFill>
                <a:latin typeface="Arial Nova Light" panose="020B0304020202020204" pitchFamily="34" charset="0"/>
                <a:sym typeface="Arial"/>
              </a:rPr>
              <a:t>Conclusão de Curso</a:t>
            </a:r>
            <a:endParaRPr sz="4800" dirty="0">
              <a:latin typeface="Arial Nova Light" panose="020B0304020202020204" pitchFamily="34" charset="0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798188" y="4993908"/>
            <a:ext cx="102837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Adilson, Fabio, Gabriel </a:t>
            </a:r>
            <a:r>
              <a:rPr lang="pt-BR" sz="28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Possato</a:t>
            </a:r>
            <a:r>
              <a:rPr lang="pt-BR" sz="28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, Gabriel </a:t>
            </a:r>
            <a:r>
              <a:rPr lang="pt-BR" sz="28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Schultes</a:t>
            </a:r>
            <a:r>
              <a:rPr lang="pt-BR" sz="28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, Paulo, </a:t>
            </a:r>
            <a:r>
              <a:rPr lang="pt-BR" sz="28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Shara</a:t>
            </a:r>
            <a:endParaRPr dirty="0">
              <a:latin typeface="Arial Nova Light" panose="020B03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9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9"/>
          <p:cNvSpPr/>
          <p:nvPr/>
        </p:nvSpPr>
        <p:spPr>
          <a:xfrm>
            <a:off x="798188" y="6022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p9" descr="Logotipo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51108" y="958912"/>
            <a:ext cx="8743358" cy="49181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0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10"/>
          <p:cNvSpPr/>
          <p:nvPr/>
        </p:nvSpPr>
        <p:spPr>
          <a:xfrm>
            <a:off x="798188" y="711777"/>
            <a:ext cx="10283700" cy="54345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0"/>
          <p:cNvSpPr txBox="1"/>
          <p:nvPr/>
        </p:nvSpPr>
        <p:spPr>
          <a:xfrm>
            <a:off x="798188" y="2944251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cs typeface="Arial" panose="020B0604020202020204" pitchFamily="34" charset="0"/>
                <a:sym typeface="Arial"/>
              </a:rPr>
              <a:t>Objetivos</a:t>
            </a:r>
            <a:endParaRPr sz="5500" b="1" dirty="0">
              <a:solidFill>
                <a:srgbClr val="00D365"/>
              </a:solidFill>
              <a:latin typeface="Arial Nova Light" panose="020B0304020202020204" pitchFamily="34" charset="0"/>
              <a:cs typeface="Arial" panose="020B0604020202020204" pitchFamily="34" charset="0"/>
              <a:sym typeface="Arial"/>
            </a:endParaRPr>
          </a:p>
        </p:txBody>
      </p:sp>
      <p:cxnSp>
        <p:nvCxnSpPr>
          <p:cNvPr id="195" name="Google Shape;195;p10"/>
          <p:cNvCxnSpPr/>
          <p:nvPr/>
        </p:nvCxnSpPr>
        <p:spPr>
          <a:xfrm>
            <a:off x="1449360" y="3897416"/>
            <a:ext cx="8981400" cy="0"/>
          </a:xfrm>
          <a:prstGeom prst="straightConnector1">
            <a:avLst/>
          </a:prstGeom>
          <a:noFill/>
          <a:ln w="19050" cap="flat" cmpd="sng">
            <a:solidFill>
              <a:srgbClr val="477D3D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1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1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11"/>
          <p:cNvSpPr txBox="1"/>
          <p:nvPr/>
        </p:nvSpPr>
        <p:spPr>
          <a:xfrm>
            <a:off x="798188" y="53876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Objetivo </a:t>
            </a:r>
            <a:r>
              <a:rPr lang="pt-BR" sz="5500" b="1" dirty="0">
                <a:solidFill>
                  <a:srgbClr val="00D365"/>
                </a:solidFill>
                <a:latin typeface="Arial Nova Light" panose="020B0304020202020204" pitchFamily="34" charset="0"/>
                <a:sym typeface="Arial"/>
              </a:rPr>
              <a:t>Geral</a:t>
            </a:r>
            <a:endParaRPr dirty="0">
              <a:latin typeface="Arial Nova Light" panose="020B0304020202020204" pitchFamily="34" charset="0"/>
            </a:endParaRPr>
          </a:p>
        </p:txBody>
      </p:sp>
      <p:sp>
        <p:nvSpPr>
          <p:cNvPr id="204" name="Google Shape;204;p11"/>
          <p:cNvSpPr txBox="1"/>
          <p:nvPr/>
        </p:nvSpPr>
        <p:spPr>
          <a:xfrm>
            <a:off x="798200" y="1541749"/>
            <a:ext cx="6942000" cy="4278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 dirty="0">
                <a:solidFill>
                  <a:schemeClr val="dk1"/>
                </a:solidFill>
                <a:latin typeface="Arial Nova Light" panose="020B0304020202020204" pitchFamily="34" charset="0"/>
              </a:rPr>
              <a:t>O software traz </a:t>
            </a:r>
            <a:r>
              <a:rPr lang="pt-BR" sz="3400" b="1" dirty="0">
                <a:solidFill>
                  <a:srgbClr val="3E6D35"/>
                </a:solidFill>
                <a:latin typeface="Arial Nova Light" panose="020B0304020202020204" pitchFamily="34" charset="0"/>
                <a:sym typeface="Arial"/>
              </a:rPr>
              <a:t>informações relevantes sobre sua composição e impacto na saúde, </a:t>
            </a:r>
            <a:r>
              <a:rPr lang="pt-BR" sz="34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permitindo a </a:t>
            </a:r>
            <a:r>
              <a:rPr lang="pt-BR" sz="3400" b="1" dirty="0">
                <a:solidFill>
                  <a:srgbClr val="2FB206"/>
                </a:solidFill>
                <a:latin typeface="Arial Nova Light" panose="020B0304020202020204" pitchFamily="34" charset="0"/>
                <a:sym typeface="Arial"/>
              </a:rPr>
              <a:t>criação de planos alimentares personalizados, </a:t>
            </a:r>
            <a:r>
              <a:rPr lang="pt-BR" sz="34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auxiliando os usuários a atingirem seus objetivos nutricionais de forma prática e eficiente. </a:t>
            </a:r>
            <a:endParaRPr sz="3400" dirty="0">
              <a:latin typeface="Arial Nova Light" panose="020B0304020202020204" pitchFamily="34" charset="0"/>
            </a:endParaRPr>
          </a:p>
        </p:txBody>
      </p:sp>
      <p:pic>
        <p:nvPicPr>
          <p:cNvPr id="205" name="Google Shape;205;p11" descr="Uma imagem contendo Logotipo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0198" y="1996244"/>
            <a:ext cx="3180442" cy="278123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1"/>
          <p:cNvSpPr txBox="1"/>
          <p:nvPr/>
        </p:nvSpPr>
        <p:spPr>
          <a:xfrm>
            <a:off x="7733970" y="4777474"/>
            <a:ext cx="3192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Ilustração de Amigos </a:t>
            </a:r>
            <a:r>
              <a:rPr lang="pt-BR" sz="1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Fonte: https://encrypted-tbn1.gstatic.com/images?q=tbn:ANd9GcRB4Y9UCZ4ucKMvKs835KKlLplJ4m0XfP0r7k1nTO4XLBR-3C-b</a:t>
            </a:r>
            <a:endParaRPr dirty="0"/>
          </a:p>
        </p:txBody>
      </p:sp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2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12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12"/>
          <p:cNvSpPr txBox="1"/>
          <p:nvPr/>
        </p:nvSpPr>
        <p:spPr>
          <a:xfrm>
            <a:off x="798188" y="53876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Objetivos </a:t>
            </a:r>
            <a:r>
              <a:rPr lang="pt-BR" sz="5500" b="1" dirty="0">
                <a:solidFill>
                  <a:srgbClr val="00D365"/>
                </a:solidFill>
                <a:latin typeface="Arial Nova Light" panose="020B0304020202020204" pitchFamily="34" charset="0"/>
                <a:sym typeface="Arial"/>
              </a:rPr>
              <a:t>Específicos</a:t>
            </a:r>
            <a:endParaRPr dirty="0">
              <a:latin typeface="Arial Nova Light" panose="020B0304020202020204" pitchFamily="34" charset="0"/>
            </a:endParaRPr>
          </a:p>
        </p:txBody>
      </p:sp>
      <p:sp>
        <p:nvSpPr>
          <p:cNvPr id="215" name="Google Shape;215;p12"/>
          <p:cNvSpPr/>
          <p:nvPr/>
        </p:nvSpPr>
        <p:spPr>
          <a:xfrm>
            <a:off x="968960" y="1857501"/>
            <a:ext cx="612600" cy="628800"/>
          </a:xfrm>
          <a:prstGeom prst="ellipse">
            <a:avLst/>
          </a:prstGeom>
          <a:solidFill>
            <a:srgbClr val="AEAEA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12" descr="Ícone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1080833" y="1943226"/>
            <a:ext cx="408251" cy="40825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2"/>
          <p:cNvSpPr txBox="1"/>
          <p:nvPr/>
        </p:nvSpPr>
        <p:spPr>
          <a:xfrm>
            <a:off x="1581521" y="1740939"/>
            <a:ext cx="85398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Implementar um módulo de formulário de cadastro e login de usuários </a:t>
            </a:r>
            <a:endParaRPr dirty="0">
              <a:latin typeface="Arial Nova Light" panose="020B0304020202020204" pitchFamily="34" charset="0"/>
            </a:endParaRPr>
          </a:p>
        </p:txBody>
      </p:sp>
      <p:sp>
        <p:nvSpPr>
          <p:cNvPr id="218" name="Google Shape;218;p12"/>
          <p:cNvSpPr/>
          <p:nvPr/>
        </p:nvSpPr>
        <p:spPr>
          <a:xfrm>
            <a:off x="968961" y="3018782"/>
            <a:ext cx="612600" cy="628800"/>
          </a:xfrm>
          <a:prstGeom prst="ellipse">
            <a:avLst/>
          </a:prstGeom>
          <a:solidFill>
            <a:srgbClr val="00D36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2"/>
          <p:cNvSpPr txBox="1"/>
          <p:nvPr/>
        </p:nvSpPr>
        <p:spPr>
          <a:xfrm>
            <a:off x="1581521" y="2897688"/>
            <a:ext cx="85398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Criar um módulo de formulário de criação do perfil alimentar personalizado</a:t>
            </a:r>
            <a:endParaRPr dirty="0">
              <a:latin typeface="Arial Nova Light" panose="020B0304020202020204" pitchFamily="34" charset="0"/>
            </a:endParaRPr>
          </a:p>
        </p:txBody>
      </p:sp>
      <p:sp>
        <p:nvSpPr>
          <p:cNvPr id="220" name="Google Shape;220;p12"/>
          <p:cNvSpPr/>
          <p:nvPr/>
        </p:nvSpPr>
        <p:spPr>
          <a:xfrm>
            <a:off x="968961" y="4180063"/>
            <a:ext cx="612600" cy="628800"/>
          </a:xfrm>
          <a:prstGeom prst="ellipse">
            <a:avLst/>
          </a:prstGeom>
          <a:solidFill>
            <a:srgbClr val="A3C5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12" descr="Forma&#10;&#10;O conteúdo gerado por IA pode estar incorreto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2374" y="4274870"/>
            <a:ext cx="408374" cy="408374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2"/>
          <p:cNvSpPr txBox="1"/>
          <p:nvPr/>
        </p:nvSpPr>
        <p:spPr>
          <a:xfrm>
            <a:off x="1581521" y="4049915"/>
            <a:ext cx="85398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Desenvolver um módulo que permita a visualização e controle da dieta </a:t>
            </a:r>
            <a:endParaRPr dirty="0">
              <a:latin typeface="Arial Nova Light" panose="020B0304020202020204" pitchFamily="34" charset="0"/>
            </a:endParaRPr>
          </a:p>
        </p:txBody>
      </p:sp>
      <p:sp>
        <p:nvSpPr>
          <p:cNvPr id="223" name="Google Shape;223;p12"/>
          <p:cNvSpPr/>
          <p:nvPr/>
        </p:nvSpPr>
        <p:spPr>
          <a:xfrm>
            <a:off x="968961" y="5341344"/>
            <a:ext cx="612600" cy="628800"/>
          </a:xfrm>
          <a:prstGeom prst="ellipse">
            <a:avLst/>
          </a:prstGeom>
          <a:solidFill>
            <a:srgbClr val="FF797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4" name="Google Shape;224;p12" descr="Forma&#10;&#10;O conteúdo gerado por IA pode estar incorreto.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89217" y="3113572"/>
            <a:ext cx="388342" cy="3883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12" descr="Imagem em preto e branco&#10;&#10;O conteúdo gerado por IA pode estar incorreto.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98176" y="5471963"/>
            <a:ext cx="352741" cy="352741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12"/>
          <p:cNvSpPr txBox="1"/>
          <p:nvPr/>
        </p:nvSpPr>
        <p:spPr>
          <a:xfrm>
            <a:off x="1581520" y="5222791"/>
            <a:ext cx="85398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Construir um módulo de ferramentas que permita o monitoramento do progresso</a:t>
            </a:r>
            <a:endParaRPr dirty="0">
              <a:latin typeface="Arial Nova Light" panose="020B0304020202020204" pitchFamily="34" charset="0"/>
            </a:endParaRPr>
          </a:p>
        </p:txBody>
      </p:sp>
      <p:pic>
        <p:nvPicPr>
          <p:cNvPr id="227" name="Google Shape;227;p12" descr="Árvore com folhas verdes&#10;&#10;O conteúdo gerado por IA pode estar incorreto.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061470" y="-256032"/>
            <a:ext cx="2997623" cy="8992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3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13"/>
          <p:cNvSpPr/>
          <p:nvPr/>
        </p:nvSpPr>
        <p:spPr>
          <a:xfrm>
            <a:off x="798188" y="711777"/>
            <a:ext cx="10283700" cy="54345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13"/>
          <p:cNvSpPr txBox="1"/>
          <p:nvPr/>
        </p:nvSpPr>
        <p:spPr>
          <a:xfrm>
            <a:off x="798188" y="1969642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Software</a:t>
            </a:r>
            <a:endParaRPr sz="5500" b="1" dirty="0">
              <a:solidFill>
                <a:srgbClr val="00D365"/>
              </a:solidFill>
              <a:latin typeface="Arial Nova Light" panose="020B0304020202020204" pitchFamily="34" charset="0"/>
              <a:sym typeface="Arial"/>
            </a:endParaRPr>
          </a:p>
        </p:txBody>
      </p:sp>
      <p:cxnSp>
        <p:nvCxnSpPr>
          <p:cNvPr id="236" name="Google Shape;236;p13"/>
          <p:cNvCxnSpPr/>
          <p:nvPr/>
        </p:nvCxnSpPr>
        <p:spPr>
          <a:xfrm>
            <a:off x="1393672" y="2955469"/>
            <a:ext cx="8981400" cy="0"/>
          </a:xfrm>
          <a:prstGeom prst="straightConnector1">
            <a:avLst/>
          </a:prstGeom>
          <a:noFill/>
          <a:ln w="19050" cap="flat" cmpd="sng">
            <a:solidFill>
              <a:srgbClr val="477D3D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37" name="Google Shape;237;p13" descr="Logotipo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76619" y="3143575"/>
            <a:ext cx="4198853" cy="23618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3" descr="Árvore com folhas verdes&#10;&#10;O conteúdo gerado por IA pode estar incorreto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061470" y="-7123176"/>
            <a:ext cx="2997623" cy="8992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4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14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4"/>
          <p:cNvSpPr txBox="1"/>
          <p:nvPr/>
        </p:nvSpPr>
        <p:spPr>
          <a:xfrm>
            <a:off x="798188" y="53876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Cadastro </a:t>
            </a:r>
            <a:r>
              <a:rPr lang="pt-BR" sz="5500" b="1" dirty="0">
                <a:solidFill>
                  <a:srgbClr val="00D365"/>
                </a:solidFill>
                <a:latin typeface="Arial Nova Light" panose="020B0304020202020204" pitchFamily="34" charset="0"/>
                <a:sym typeface="Arial"/>
              </a:rPr>
              <a:t>e Login</a:t>
            </a:r>
            <a:endParaRPr dirty="0">
              <a:latin typeface="Arial Nova Light" panose="020B0304020202020204" pitchFamily="34" charset="0"/>
            </a:endParaRPr>
          </a:p>
        </p:txBody>
      </p:sp>
      <p:pic>
        <p:nvPicPr>
          <p:cNvPr id="247" name="Google Shape;247;p14" descr="Interface gráfica do usuário, Aplicativo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83790" y="1507185"/>
            <a:ext cx="2189909" cy="45988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14" descr="Interface gráfica do usuário, Aplicativo&#10;&#10;O conteúdo gerado por IA pode estar incorreto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31725" y="1507185"/>
            <a:ext cx="2255607" cy="46701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5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15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15"/>
          <p:cNvSpPr txBox="1"/>
          <p:nvPr/>
        </p:nvSpPr>
        <p:spPr>
          <a:xfrm>
            <a:off x="798188" y="53876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Formulário </a:t>
            </a:r>
            <a:r>
              <a:rPr lang="pt-BR" sz="5500" b="1" dirty="0">
                <a:solidFill>
                  <a:srgbClr val="00D365"/>
                </a:solidFill>
                <a:latin typeface="Arial Nova Light" panose="020B0304020202020204" pitchFamily="34" charset="0"/>
                <a:sym typeface="Arial"/>
              </a:rPr>
              <a:t>do perfil alimentar</a:t>
            </a:r>
            <a:endParaRPr dirty="0">
              <a:latin typeface="Arial Nova Light" panose="020B0304020202020204" pitchFamily="34" charset="0"/>
            </a:endParaRPr>
          </a:p>
        </p:txBody>
      </p:sp>
      <p:pic>
        <p:nvPicPr>
          <p:cNvPr id="2" name="0831(1)">
            <a:hlinkClick r:id="" action="ppaction://media"/>
            <a:extLst>
              <a:ext uri="{FF2B5EF4-FFF2-40B4-BE49-F238E27FC236}">
                <a16:creationId xmlns:a16="http://schemas.microsoft.com/office/drawing/2014/main" id="{90B1330C-9908-B35E-5ACE-A116F8AF28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4720" y="1477769"/>
            <a:ext cx="2209821" cy="464998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6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16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16"/>
          <p:cNvSpPr txBox="1"/>
          <p:nvPr/>
        </p:nvSpPr>
        <p:spPr>
          <a:xfrm>
            <a:off x="798188" y="53876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Visualização </a:t>
            </a:r>
            <a:r>
              <a:rPr lang="pt-BR" sz="5500" b="1" dirty="0">
                <a:solidFill>
                  <a:srgbClr val="00D365"/>
                </a:solidFill>
                <a:latin typeface="Arial Nova Light" panose="020B0304020202020204" pitchFamily="34" charset="0"/>
                <a:sym typeface="Arial"/>
              </a:rPr>
              <a:t>da dieta</a:t>
            </a:r>
            <a:endParaRPr dirty="0">
              <a:latin typeface="Arial Nova Light" panose="020B0304020202020204" pitchFamily="34" charset="0"/>
            </a:endParaRPr>
          </a:p>
        </p:txBody>
      </p:sp>
      <p:pic>
        <p:nvPicPr>
          <p:cNvPr id="266" name="Google Shape;266;p16" descr="Interface gráfica do usuário, Texto, Aplicativo, chat ou mensagem de texto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60732" y="1508265"/>
            <a:ext cx="2214888" cy="4585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16" descr="Interface gráfica do usuário, Texto, Aplicativo, chat ou mensagem de texto&#10;&#10;O conteúdo gerado por IA pode estar incorreto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95660" y="1508265"/>
            <a:ext cx="2214888" cy="458586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8" name="Google Shape;268;p16"/>
          <p:cNvCxnSpPr/>
          <p:nvPr/>
        </p:nvCxnSpPr>
        <p:spPr>
          <a:xfrm>
            <a:off x="5435100" y="5605272"/>
            <a:ext cx="1042500" cy="0"/>
          </a:xfrm>
          <a:prstGeom prst="straightConnector1">
            <a:avLst/>
          </a:prstGeom>
          <a:noFill/>
          <a:ln w="19050" cap="flat" cmpd="sng">
            <a:solidFill>
              <a:srgbClr val="00D365"/>
            </a:solidFill>
            <a:prstDash val="solid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7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17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17"/>
          <p:cNvSpPr txBox="1"/>
          <p:nvPr/>
        </p:nvSpPr>
        <p:spPr>
          <a:xfrm>
            <a:off x="798188" y="53876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Visualização </a:t>
            </a:r>
            <a:r>
              <a:rPr lang="pt-BR" sz="5500" b="1" dirty="0">
                <a:solidFill>
                  <a:srgbClr val="00D365"/>
                </a:solidFill>
                <a:latin typeface="Arial Nova Light" panose="020B0304020202020204" pitchFamily="34" charset="0"/>
                <a:sym typeface="Arial"/>
              </a:rPr>
              <a:t>da dieta</a:t>
            </a:r>
            <a:endParaRPr dirty="0">
              <a:latin typeface="Arial Nova Light" panose="020B0304020202020204" pitchFamily="34" charset="0"/>
            </a:endParaRPr>
          </a:p>
        </p:txBody>
      </p:sp>
      <p:cxnSp>
        <p:nvCxnSpPr>
          <p:cNvPr id="277" name="Google Shape;277;p17"/>
          <p:cNvCxnSpPr/>
          <p:nvPr/>
        </p:nvCxnSpPr>
        <p:spPr>
          <a:xfrm>
            <a:off x="5418765" y="3913747"/>
            <a:ext cx="1042500" cy="0"/>
          </a:xfrm>
          <a:prstGeom prst="straightConnector1">
            <a:avLst/>
          </a:prstGeom>
          <a:noFill/>
          <a:ln w="19050" cap="flat" cmpd="sng">
            <a:solidFill>
              <a:srgbClr val="00D365"/>
            </a:solidFill>
            <a:prstDash val="solid"/>
            <a:miter lim="800000"/>
            <a:headEnd type="none" w="sm" len="sm"/>
            <a:tailEnd type="triangle" w="med" len="med"/>
          </a:ln>
        </p:spPr>
      </p:cxnSp>
      <p:pic>
        <p:nvPicPr>
          <p:cNvPr id="278" name="Google Shape;278;p17" descr="Interface gráfica do usuário, Texto, Aplicativo, chat ou mensagem de texto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60418" y="1508263"/>
            <a:ext cx="2255270" cy="4669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17" descr="Texto&#10;&#10;O conteúdo gerado por IA pode estar incorreto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55433" y="1508264"/>
            <a:ext cx="2255270" cy="4669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8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18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18"/>
          <p:cNvSpPr txBox="1"/>
          <p:nvPr/>
        </p:nvSpPr>
        <p:spPr>
          <a:xfrm>
            <a:off x="798188" y="53876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Visualização </a:t>
            </a:r>
            <a:r>
              <a:rPr lang="pt-BR" sz="5500" b="1" dirty="0">
                <a:solidFill>
                  <a:srgbClr val="00D365"/>
                </a:solidFill>
                <a:latin typeface="Arial Nova Light" panose="020B0304020202020204" pitchFamily="34" charset="0"/>
                <a:sym typeface="Arial"/>
              </a:rPr>
              <a:t>da dieta</a:t>
            </a:r>
            <a:endParaRPr dirty="0">
              <a:latin typeface="Arial Nova Light" panose="020B0304020202020204" pitchFamily="34" charset="0"/>
            </a:endParaRPr>
          </a:p>
        </p:txBody>
      </p:sp>
      <p:pic>
        <p:nvPicPr>
          <p:cNvPr id="288" name="Google Shape;288;p18" descr="Interface gráfica do usuário, Texto, Aplicativo, chat ou mensagem de texto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39631" y="1582028"/>
            <a:ext cx="2186113" cy="45262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18" descr="Interface gráfica do usuário, Texto, Aplicativo, chat ou mensagem de texto&#10;&#10;O conteúdo gerado por IA pode estar incorreto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76222" y="1508265"/>
            <a:ext cx="2255270" cy="4669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/>
          <p:nvPr/>
        </p:nvSpPr>
        <p:spPr>
          <a:xfrm>
            <a:off x="818088" y="711777"/>
            <a:ext cx="10283700" cy="54345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p2" descr="Uma imagem contendo Forma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10200004">
            <a:off x="9510103" y="722190"/>
            <a:ext cx="1534112" cy="1318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" descr="Uma imagem contendo Forma&#10;&#10;O conteúdo gerado por IA pode estar incorreto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577733" flipH="1">
            <a:off x="9513499" y="4812670"/>
            <a:ext cx="1534117" cy="1318972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"/>
          <p:cNvSpPr txBox="1"/>
          <p:nvPr/>
        </p:nvSpPr>
        <p:spPr>
          <a:xfrm>
            <a:off x="798173" y="711775"/>
            <a:ext cx="31068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Sumário</a:t>
            </a:r>
            <a:endParaRPr dirty="0">
              <a:latin typeface="Arial Nova Light" panose="020B0304020202020204" pitchFamily="34" charset="0"/>
            </a:endParaRPr>
          </a:p>
        </p:txBody>
      </p:sp>
      <p:sp>
        <p:nvSpPr>
          <p:cNvPr id="104" name="Google Shape;104;p2"/>
          <p:cNvSpPr/>
          <p:nvPr/>
        </p:nvSpPr>
        <p:spPr>
          <a:xfrm>
            <a:off x="1162501" y="2224319"/>
            <a:ext cx="676500" cy="694200"/>
          </a:xfrm>
          <a:prstGeom prst="ellipse">
            <a:avLst/>
          </a:prstGeom>
          <a:solidFill>
            <a:srgbClr val="00D365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137150" tIns="137150" rIns="137150" bIns="13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 Black"/>
              <a:buNone/>
            </a:pPr>
            <a:r>
              <a:rPr lang="pt-BR" sz="3000">
                <a:solidFill>
                  <a:schemeClr val="lt1"/>
                </a:solidFill>
                <a:latin typeface="DM Sans Black"/>
                <a:ea typeface="DM Sans Black"/>
                <a:cs typeface="DM Sans Black"/>
                <a:sym typeface="DM Sans Black"/>
              </a:rPr>
              <a:t>1</a:t>
            </a:r>
            <a:endParaRPr sz="3000">
              <a:solidFill>
                <a:schemeClr val="lt1"/>
              </a:solidFill>
              <a:latin typeface="DM Sans Black"/>
              <a:ea typeface="DM Sans Black"/>
              <a:cs typeface="DM Sans Black"/>
              <a:sym typeface="DM Sans Black"/>
            </a:endParaRPr>
          </a:p>
        </p:txBody>
      </p:sp>
      <p:sp>
        <p:nvSpPr>
          <p:cNvPr id="105" name="Google Shape;105;p2"/>
          <p:cNvSpPr txBox="1"/>
          <p:nvPr/>
        </p:nvSpPr>
        <p:spPr>
          <a:xfrm flipH="1">
            <a:off x="4980024" y="3573683"/>
            <a:ext cx="2482513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dirty="0">
                <a:solidFill>
                  <a:srgbClr val="525252"/>
                </a:solidFill>
                <a:latin typeface="Arial Nova Light" panose="020B0304020202020204" pitchFamily="34" charset="0"/>
                <a:sym typeface="Arial"/>
              </a:rPr>
              <a:t>Metodologia</a:t>
            </a:r>
            <a:endParaRPr sz="2800" dirty="0">
              <a:latin typeface="Arial Nova Light" panose="020B0304020202020204" pitchFamily="34" charset="0"/>
            </a:endParaRPr>
          </a:p>
        </p:txBody>
      </p:sp>
      <p:sp>
        <p:nvSpPr>
          <p:cNvPr id="106" name="Google Shape;106;p2"/>
          <p:cNvSpPr/>
          <p:nvPr/>
        </p:nvSpPr>
        <p:spPr>
          <a:xfrm>
            <a:off x="4312519" y="2224319"/>
            <a:ext cx="676500" cy="694200"/>
          </a:xfrm>
          <a:prstGeom prst="ellipse">
            <a:avLst/>
          </a:prstGeom>
          <a:solidFill>
            <a:srgbClr val="00D365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137150" tIns="137150" rIns="137150" bIns="13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 Black"/>
              <a:buNone/>
            </a:pPr>
            <a:r>
              <a:rPr lang="pt-BR" sz="3000" dirty="0">
                <a:solidFill>
                  <a:schemeClr val="lt1"/>
                </a:solidFill>
                <a:latin typeface="DM Sans Black"/>
                <a:ea typeface="DM Sans Black"/>
                <a:cs typeface="DM Sans Black"/>
                <a:sym typeface="DM Sans Black"/>
              </a:rPr>
              <a:t>2</a:t>
            </a:r>
            <a:endParaRPr sz="3000" dirty="0">
              <a:solidFill>
                <a:schemeClr val="lt1"/>
              </a:solidFill>
              <a:latin typeface="DM Sans Black"/>
              <a:ea typeface="DM Sans Black"/>
              <a:cs typeface="DM Sans Black"/>
              <a:sym typeface="DM Sans Black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7856306" y="2224319"/>
            <a:ext cx="676500" cy="694200"/>
          </a:xfrm>
          <a:prstGeom prst="ellipse">
            <a:avLst/>
          </a:prstGeom>
          <a:solidFill>
            <a:srgbClr val="00D365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137150" tIns="137150" rIns="137150" bIns="13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 Black"/>
              <a:buNone/>
            </a:pPr>
            <a:r>
              <a:rPr lang="pt-BR" sz="3000" dirty="0">
                <a:solidFill>
                  <a:schemeClr val="lt1"/>
                </a:solidFill>
                <a:latin typeface="DM Sans Black"/>
                <a:ea typeface="DM Sans Black"/>
                <a:cs typeface="DM Sans Black"/>
                <a:sym typeface="DM Sans Black"/>
              </a:rPr>
              <a:t>3</a:t>
            </a:r>
            <a:endParaRPr sz="3000" dirty="0">
              <a:solidFill>
                <a:schemeClr val="lt1"/>
              </a:solidFill>
              <a:latin typeface="DM Sans Black"/>
              <a:ea typeface="DM Sans Black"/>
              <a:cs typeface="DM Sans Black"/>
              <a:sym typeface="DM Sans Black"/>
            </a:endParaRPr>
          </a:p>
        </p:txBody>
      </p:sp>
      <p:sp>
        <p:nvSpPr>
          <p:cNvPr id="108" name="Google Shape;108;p2"/>
          <p:cNvSpPr/>
          <p:nvPr/>
        </p:nvSpPr>
        <p:spPr>
          <a:xfrm>
            <a:off x="1162501" y="3494356"/>
            <a:ext cx="676500" cy="694200"/>
          </a:xfrm>
          <a:prstGeom prst="ellipse">
            <a:avLst/>
          </a:prstGeom>
          <a:solidFill>
            <a:srgbClr val="00D365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137150" tIns="137150" rIns="137150" bIns="13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 Black"/>
              <a:buNone/>
            </a:pPr>
            <a:r>
              <a:rPr lang="pt-BR" sz="3000" dirty="0">
                <a:solidFill>
                  <a:schemeClr val="lt1"/>
                </a:solidFill>
                <a:latin typeface="DM Sans Black"/>
                <a:ea typeface="DM Sans Black"/>
                <a:cs typeface="DM Sans Black"/>
                <a:sym typeface="DM Sans Black"/>
              </a:rPr>
              <a:t>4</a:t>
            </a:r>
            <a:endParaRPr sz="3000" dirty="0">
              <a:solidFill>
                <a:schemeClr val="lt1"/>
              </a:solidFill>
              <a:latin typeface="DM Sans Black"/>
              <a:ea typeface="DM Sans Black"/>
              <a:cs typeface="DM Sans Black"/>
              <a:sym typeface="DM Sans Black"/>
            </a:endParaRPr>
          </a:p>
        </p:txBody>
      </p:sp>
      <p:sp>
        <p:nvSpPr>
          <p:cNvPr id="109" name="Google Shape;109;p2"/>
          <p:cNvSpPr txBox="1"/>
          <p:nvPr/>
        </p:nvSpPr>
        <p:spPr>
          <a:xfrm flipH="1">
            <a:off x="8531736" y="2309141"/>
            <a:ext cx="2185026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dirty="0">
                <a:solidFill>
                  <a:srgbClr val="525252"/>
                </a:solidFill>
                <a:latin typeface="Arial Nova Light" panose="020B0304020202020204" pitchFamily="34" charset="0"/>
                <a:sym typeface="Arial"/>
              </a:rPr>
              <a:t>Objetivos</a:t>
            </a:r>
            <a:endParaRPr dirty="0">
              <a:latin typeface="Arial Nova Light" panose="020B0304020202020204" pitchFamily="34" charset="0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4312519" y="3488183"/>
            <a:ext cx="676500" cy="694200"/>
          </a:xfrm>
          <a:prstGeom prst="ellipse">
            <a:avLst/>
          </a:prstGeom>
          <a:solidFill>
            <a:srgbClr val="00D365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137150" tIns="137150" rIns="137150" bIns="13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 Black"/>
              <a:buNone/>
            </a:pPr>
            <a:r>
              <a:rPr lang="pt-BR" sz="3000" dirty="0">
                <a:solidFill>
                  <a:schemeClr val="lt1"/>
                </a:solidFill>
                <a:latin typeface="DM Sans Black"/>
                <a:ea typeface="DM Sans Black"/>
                <a:cs typeface="DM Sans Black"/>
                <a:sym typeface="DM Sans Black"/>
              </a:rPr>
              <a:t>5</a:t>
            </a:r>
            <a:endParaRPr sz="3000" dirty="0">
              <a:solidFill>
                <a:schemeClr val="lt1"/>
              </a:solidFill>
              <a:latin typeface="DM Sans Black"/>
              <a:ea typeface="DM Sans Black"/>
              <a:cs typeface="DM Sans Black"/>
              <a:sym typeface="DM Sans Black"/>
            </a:endParaRPr>
          </a:p>
        </p:txBody>
      </p:sp>
      <p:sp>
        <p:nvSpPr>
          <p:cNvPr id="111" name="Google Shape;111;p2"/>
          <p:cNvSpPr txBox="1"/>
          <p:nvPr/>
        </p:nvSpPr>
        <p:spPr>
          <a:xfrm flipH="1">
            <a:off x="1838772" y="2309141"/>
            <a:ext cx="208872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dirty="0">
                <a:solidFill>
                  <a:srgbClr val="525252"/>
                </a:solidFill>
                <a:latin typeface="Arial Nova Light" panose="020B0304020202020204" pitchFamily="34" charset="0"/>
                <a:sym typeface="Arial"/>
              </a:rPr>
              <a:t>Problema</a:t>
            </a:r>
            <a:endParaRPr sz="2800" dirty="0">
              <a:solidFill>
                <a:schemeClr val="dk1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112" name="Google Shape;112;p2"/>
          <p:cNvSpPr txBox="1"/>
          <p:nvPr/>
        </p:nvSpPr>
        <p:spPr>
          <a:xfrm flipH="1">
            <a:off x="1830944" y="3573683"/>
            <a:ext cx="208872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dirty="0">
                <a:solidFill>
                  <a:srgbClr val="525252"/>
                </a:solidFill>
                <a:latin typeface="Arial Nova Light" panose="020B0304020202020204" pitchFamily="34" charset="0"/>
                <a:cs typeface="Arial" panose="020B0604020202020204" pitchFamily="34" charset="0"/>
                <a:sym typeface="Arial"/>
              </a:rPr>
              <a:t>Software</a:t>
            </a:r>
            <a:endParaRPr sz="1800" dirty="0">
              <a:solidFill>
                <a:schemeClr val="dk1"/>
              </a:solidFill>
              <a:latin typeface="Arial Nova Light" panose="020B0304020202020204" pitchFamily="3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113" name="Google Shape;113;p2"/>
          <p:cNvSpPr/>
          <p:nvPr/>
        </p:nvSpPr>
        <p:spPr>
          <a:xfrm>
            <a:off x="7856306" y="3497132"/>
            <a:ext cx="676500" cy="694200"/>
          </a:xfrm>
          <a:prstGeom prst="ellipse">
            <a:avLst/>
          </a:prstGeom>
          <a:solidFill>
            <a:srgbClr val="00D365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137150" tIns="137150" rIns="137150" bIns="13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 Black"/>
              <a:buNone/>
            </a:pPr>
            <a:r>
              <a:rPr lang="pt-BR" sz="3000">
                <a:solidFill>
                  <a:schemeClr val="lt1"/>
                </a:solidFill>
                <a:latin typeface="DM Sans Black"/>
                <a:ea typeface="DM Sans Black"/>
                <a:cs typeface="DM Sans Black"/>
                <a:sym typeface="DM Sans Black"/>
              </a:rPr>
              <a:t>6</a:t>
            </a:r>
            <a:endParaRPr sz="3000">
              <a:solidFill>
                <a:schemeClr val="lt1"/>
              </a:solidFill>
              <a:latin typeface="DM Sans Black"/>
              <a:ea typeface="DM Sans Black"/>
              <a:cs typeface="DM Sans Black"/>
              <a:sym typeface="DM Sans Black"/>
            </a:endParaRPr>
          </a:p>
        </p:txBody>
      </p:sp>
      <p:sp>
        <p:nvSpPr>
          <p:cNvPr id="114" name="Google Shape;114;p2"/>
          <p:cNvSpPr txBox="1"/>
          <p:nvPr/>
        </p:nvSpPr>
        <p:spPr>
          <a:xfrm flipH="1">
            <a:off x="8531736" y="3576812"/>
            <a:ext cx="2185026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dirty="0">
                <a:solidFill>
                  <a:srgbClr val="525252"/>
                </a:solidFill>
                <a:latin typeface="Arial Nova Light" panose="020B0304020202020204" pitchFamily="34" charset="0"/>
                <a:sym typeface="Arial"/>
              </a:rPr>
              <a:t>Conclusão</a:t>
            </a:r>
            <a:endParaRPr dirty="0">
              <a:latin typeface="Arial Nova Light" panose="020B0304020202020204" pitchFamily="34" charset="0"/>
            </a:endParaRPr>
          </a:p>
        </p:txBody>
      </p:sp>
      <p:sp>
        <p:nvSpPr>
          <p:cNvPr id="115" name="Google Shape;115;p2"/>
          <p:cNvSpPr txBox="1"/>
          <p:nvPr/>
        </p:nvSpPr>
        <p:spPr>
          <a:xfrm flipH="1">
            <a:off x="1838773" y="4849893"/>
            <a:ext cx="6873711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dirty="0">
                <a:solidFill>
                  <a:srgbClr val="525252"/>
                </a:solidFill>
                <a:latin typeface="Arial Nova Light" panose="020B0304020202020204" pitchFamily="34" charset="0"/>
                <a:ea typeface="Arial"/>
                <a:cs typeface="Arial"/>
                <a:sym typeface="Arial"/>
              </a:rPr>
              <a:t>Referências</a:t>
            </a:r>
            <a:endParaRPr dirty="0">
              <a:latin typeface="Arial Nova Light" panose="020B0304020202020204" pitchFamily="34" charset="0"/>
            </a:endParaRPr>
          </a:p>
        </p:txBody>
      </p:sp>
      <p:sp>
        <p:nvSpPr>
          <p:cNvPr id="19" name="Google Shape;108;p2">
            <a:extLst>
              <a:ext uri="{FF2B5EF4-FFF2-40B4-BE49-F238E27FC236}">
                <a16:creationId xmlns:a16="http://schemas.microsoft.com/office/drawing/2014/main" id="{1A724C10-B439-495B-B129-CC9B98C25C54}"/>
              </a:ext>
            </a:extLst>
          </p:cNvPr>
          <p:cNvSpPr/>
          <p:nvPr/>
        </p:nvSpPr>
        <p:spPr>
          <a:xfrm>
            <a:off x="1162501" y="4764393"/>
            <a:ext cx="676500" cy="694200"/>
          </a:xfrm>
          <a:prstGeom prst="ellipse">
            <a:avLst/>
          </a:prstGeom>
          <a:solidFill>
            <a:srgbClr val="00D365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137150" tIns="137150" rIns="137150" bIns="13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 Black"/>
              <a:buNone/>
            </a:pPr>
            <a:r>
              <a:rPr lang="pt-BR" sz="3000" dirty="0">
                <a:solidFill>
                  <a:schemeClr val="lt1"/>
                </a:solidFill>
                <a:latin typeface="DM Sans Black"/>
                <a:ea typeface="DM Sans Black"/>
                <a:cs typeface="DM Sans Black"/>
                <a:sym typeface="DM Sans Black"/>
              </a:rPr>
              <a:t>7</a:t>
            </a:r>
          </a:p>
        </p:txBody>
      </p:sp>
      <p:sp>
        <p:nvSpPr>
          <p:cNvPr id="2" name="Google Shape;109;p2">
            <a:extLst>
              <a:ext uri="{FF2B5EF4-FFF2-40B4-BE49-F238E27FC236}">
                <a16:creationId xmlns:a16="http://schemas.microsoft.com/office/drawing/2014/main" id="{0ED9D9D7-8880-E596-18E4-7B31B8A4C828}"/>
              </a:ext>
            </a:extLst>
          </p:cNvPr>
          <p:cNvSpPr txBox="1"/>
          <p:nvPr/>
        </p:nvSpPr>
        <p:spPr>
          <a:xfrm flipH="1">
            <a:off x="4987693" y="2306433"/>
            <a:ext cx="2483586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dirty="0">
                <a:solidFill>
                  <a:srgbClr val="525252"/>
                </a:solidFill>
                <a:latin typeface="Arial Nova Light" panose="020B0304020202020204" pitchFamily="34" charset="0"/>
                <a:sym typeface="Arial"/>
              </a:rPr>
              <a:t>Justificativa</a:t>
            </a:r>
            <a:endParaRPr dirty="0">
              <a:latin typeface="Arial Nova Light" panose="020B0304020202020204" pitchFamily="34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9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19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19"/>
          <p:cNvSpPr txBox="1"/>
          <p:nvPr/>
        </p:nvSpPr>
        <p:spPr>
          <a:xfrm>
            <a:off x="798188" y="53876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Monitoramento </a:t>
            </a:r>
            <a:r>
              <a:rPr lang="pt-BR" sz="5500" b="1" dirty="0">
                <a:solidFill>
                  <a:srgbClr val="00D365"/>
                </a:solidFill>
                <a:latin typeface="Arial Nova Light" panose="020B0304020202020204" pitchFamily="34" charset="0"/>
                <a:sym typeface="Arial"/>
              </a:rPr>
              <a:t>do progresso</a:t>
            </a:r>
            <a:endParaRPr dirty="0">
              <a:latin typeface="Arial Nova Light" panose="020B0304020202020204" pitchFamily="34" charset="0"/>
            </a:endParaRPr>
          </a:p>
        </p:txBody>
      </p:sp>
      <p:pic>
        <p:nvPicPr>
          <p:cNvPr id="298" name="Google Shape;298;p19" descr="Gráfico, Gráfico de linhas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2075" y="1508262"/>
            <a:ext cx="2255270" cy="4669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19" descr="Diagrama&#10;&#10;O conteúdo gerado por IA pode estar incorreto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07925" y="1471701"/>
            <a:ext cx="2255270" cy="4669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19" descr="Interface gráfica do usuário, Texto, Aplicativo, chat ou mensagem de texto&#10;&#10;O conteúdo gerado por IA pode estar incorreto.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718191" y="1544826"/>
            <a:ext cx="2220988" cy="45984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0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0"/>
          <p:cNvSpPr/>
          <p:nvPr/>
        </p:nvSpPr>
        <p:spPr>
          <a:xfrm>
            <a:off x="798188" y="711777"/>
            <a:ext cx="10283700" cy="54345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20"/>
          <p:cNvSpPr txBox="1"/>
          <p:nvPr/>
        </p:nvSpPr>
        <p:spPr>
          <a:xfrm>
            <a:off x="798188" y="2944252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Metodologia</a:t>
            </a:r>
            <a:endParaRPr sz="5500" b="1" dirty="0">
              <a:solidFill>
                <a:srgbClr val="00D365"/>
              </a:solidFill>
              <a:latin typeface="Arial Nova Light" panose="020B0304020202020204" pitchFamily="34" charset="0"/>
              <a:sym typeface="Arial"/>
            </a:endParaRPr>
          </a:p>
        </p:txBody>
      </p:sp>
      <p:cxnSp>
        <p:nvCxnSpPr>
          <p:cNvPr id="309" name="Google Shape;309;p20"/>
          <p:cNvCxnSpPr/>
          <p:nvPr/>
        </p:nvCxnSpPr>
        <p:spPr>
          <a:xfrm>
            <a:off x="1393672" y="3930079"/>
            <a:ext cx="8981400" cy="0"/>
          </a:xfrm>
          <a:prstGeom prst="straightConnector1">
            <a:avLst/>
          </a:prstGeom>
          <a:noFill/>
          <a:ln w="19050" cap="flat" cmpd="sng">
            <a:solidFill>
              <a:srgbClr val="477D3D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1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21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21"/>
          <p:cNvSpPr txBox="1"/>
          <p:nvPr/>
        </p:nvSpPr>
        <p:spPr>
          <a:xfrm>
            <a:off x="798188" y="529713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Pesquisa</a:t>
            </a:r>
            <a:endParaRPr sz="5500" b="1" dirty="0">
              <a:solidFill>
                <a:srgbClr val="90C254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318" name="Google Shape;318;p21"/>
          <p:cNvSpPr txBox="1"/>
          <p:nvPr/>
        </p:nvSpPr>
        <p:spPr>
          <a:xfrm>
            <a:off x="797375" y="1462739"/>
            <a:ext cx="7515000" cy="4399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1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Pesquisa </a:t>
            </a:r>
            <a:r>
              <a:rPr lang="pt-BR" sz="3110" b="1" dirty="0">
                <a:solidFill>
                  <a:srgbClr val="3E6D35"/>
                </a:solidFill>
                <a:latin typeface="Arial Nova Light" panose="020B0304020202020204" pitchFamily="34" charset="0"/>
                <a:sym typeface="Arial"/>
              </a:rPr>
              <a:t>descritiva, </a:t>
            </a:r>
            <a:r>
              <a:rPr lang="pt-BR" sz="311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baseada em levantamento de dados em sites confiáveis sobre nutrição e hábitos alimentares.</a:t>
            </a:r>
            <a:br>
              <a:rPr lang="pt-BR" sz="311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</a:br>
            <a:r>
              <a:rPr lang="pt-BR" sz="311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O objetivo foi </a:t>
            </a:r>
            <a:r>
              <a:rPr lang="pt-BR" sz="3110" b="1" dirty="0">
                <a:solidFill>
                  <a:srgbClr val="2FB206"/>
                </a:solidFill>
                <a:latin typeface="Arial Nova Light" panose="020B0304020202020204" pitchFamily="34" charset="0"/>
                <a:sym typeface="Arial"/>
              </a:rPr>
              <a:t>reunir informações relevantes para desenvolver uma solução personalizada que auxilie os usuários na criação de dietas, jejum e monitoramento calórico,</a:t>
            </a:r>
            <a:r>
              <a:rPr lang="pt-BR" sz="311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de acordo com suas necessidades.</a:t>
            </a:r>
            <a:endParaRPr dirty="0">
              <a:latin typeface="Arial Nova Light" panose="020B0304020202020204" pitchFamily="34" charset="0"/>
            </a:endParaRPr>
          </a:p>
        </p:txBody>
      </p:sp>
      <p:pic>
        <p:nvPicPr>
          <p:cNvPr id="319" name="Google Shape;319;p21" descr="Ícone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3030" y="2057400"/>
            <a:ext cx="2662519" cy="2662519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21"/>
          <p:cNvSpPr txBox="1"/>
          <p:nvPr/>
        </p:nvSpPr>
        <p:spPr>
          <a:xfrm>
            <a:off x="8312375" y="4728975"/>
            <a:ext cx="26730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Ilustração de Pesquisa </a:t>
            </a:r>
            <a:r>
              <a:rPr lang="pt-BR" sz="1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- Fonte: https://w7.pngwing.com/pngs/92/377/png-transparent-magnifying-glass-research-glass-detective-cartoon-thumbnail.png</a:t>
            </a:r>
            <a:endParaRPr dirty="0">
              <a:latin typeface="Arial Nova Light" panose="020B0304020202020204" pitchFamily="34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2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endParaRPr/>
          </a:p>
        </p:txBody>
      </p:sp>
      <p:sp>
        <p:nvSpPr>
          <p:cNvPr id="327" name="Google Shape;327;p22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22"/>
          <p:cNvSpPr txBox="1"/>
          <p:nvPr/>
        </p:nvSpPr>
        <p:spPr>
          <a:xfrm>
            <a:off x="798188" y="539896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Tecnologias </a:t>
            </a:r>
            <a:r>
              <a:rPr lang="pt-BR" sz="5500" b="1" dirty="0">
                <a:solidFill>
                  <a:srgbClr val="90C254"/>
                </a:solidFill>
                <a:latin typeface="Arial Nova Light" panose="020B0304020202020204" pitchFamily="34" charset="0"/>
                <a:sym typeface="Arial"/>
              </a:rPr>
              <a:t>Utilizadas</a:t>
            </a:r>
            <a:endParaRPr dirty="0">
              <a:latin typeface="Arial Nova Light" panose="020B0304020202020204" pitchFamily="34" charset="0"/>
            </a:endParaRPr>
          </a:p>
        </p:txBody>
      </p:sp>
      <p:sp>
        <p:nvSpPr>
          <p:cNvPr id="329" name="Google Shape;329;p22"/>
          <p:cNvSpPr/>
          <p:nvPr/>
        </p:nvSpPr>
        <p:spPr>
          <a:xfrm>
            <a:off x="1025354" y="1603785"/>
            <a:ext cx="1778400" cy="182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0" name="Google Shape;330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06448" y="1906016"/>
            <a:ext cx="1012331" cy="1184844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22"/>
          <p:cNvSpPr/>
          <p:nvPr/>
        </p:nvSpPr>
        <p:spPr>
          <a:xfrm>
            <a:off x="5050746" y="1603785"/>
            <a:ext cx="1778400" cy="1825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22"/>
          <p:cNvSpPr/>
          <p:nvPr/>
        </p:nvSpPr>
        <p:spPr>
          <a:xfrm>
            <a:off x="9076139" y="1603784"/>
            <a:ext cx="1778400" cy="1825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22"/>
          <p:cNvSpPr/>
          <p:nvPr/>
        </p:nvSpPr>
        <p:spPr>
          <a:xfrm>
            <a:off x="1025354" y="3961508"/>
            <a:ext cx="1778400" cy="1825200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22"/>
          <p:cNvSpPr/>
          <p:nvPr/>
        </p:nvSpPr>
        <p:spPr>
          <a:xfrm>
            <a:off x="5050746" y="3961508"/>
            <a:ext cx="1778400" cy="1825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22"/>
          <p:cNvSpPr/>
          <p:nvPr/>
        </p:nvSpPr>
        <p:spPr>
          <a:xfrm>
            <a:off x="9076139" y="3961508"/>
            <a:ext cx="1778400" cy="1825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6" name="Google Shape;336;p22" descr="Logotipo&#10;&#10;O conteúdo gerado por IA pode estar incorreto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05019" y="4482298"/>
            <a:ext cx="1413610" cy="749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274486" y="1833400"/>
            <a:ext cx="1325804" cy="13258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22" descr="Ícone&#10;&#10;O conteúdo gerado por IA pode estar incorreto.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242249" y="1774257"/>
            <a:ext cx="1440613" cy="1440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22" descr="Ícone&#10;&#10;O conteúdo gerado por IA pode estar incorreto."/>
          <p:cNvPicPr preferRelativeResize="0"/>
          <p:nvPr/>
        </p:nvPicPr>
        <p:blipFill rotWithShape="1">
          <a:blip r:embed="rId7">
            <a:alphaModFix/>
            <a:biLevel thresh="25000"/>
          </a:blip>
          <a:srcRect/>
          <a:stretch/>
        </p:blipFill>
        <p:spPr>
          <a:xfrm>
            <a:off x="5390682" y="4304512"/>
            <a:ext cx="1094326" cy="1094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22" descr="Uma imagem contendo Ícone&#10;&#10;O conteúdo gerado por IA pode estar incorreto.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407498" y="4295710"/>
            <a:ext cx="1111411" cy="11114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3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23"/>
          <p:cNvSpPr/>
          <p:nvPr/>
        </p:nvSpPr>
        <p:spPr>
          <a:xfrm>
            <a:off x="798188" y="711777"/>
            <a:ext cx="10283700" cy="54345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23"/>
          <p:cNvSpPr txBox="1"/>
          <p:nvPr/>
        </p:nvSpPr>
        <p:spPr>
          <a:xfrm>
            <a:off x="798188" y="2944251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Conclusão</a:t>
            </a:r>
            <a:endParaRPr sz="5500" b="1" dirty="0">
              <a:solidFill>
                <a:srgbClr val="00D365"/>
              </a:solidFill>
              <a:latin typeface="Arial Nova Light" panose="020B0304020202020204" pitchFamily="34" charset="0"/>
              <a:sym typeface="Arial"/>
            </a:endParaRPr>
          </a:p>
        </p:txBody>
      </p:sp>
      <p:cxnSp>
        <p:nvCxnSpPr>
          <p:cNvPr id="349" name="Google Shape;349;p23"/>
          <p:cNvCxnSpPr/>
          <p:nvPr/>
        </p:nvCxnSpPr>
        <p:spPr>
          <a:xfrm>
            <a:off x="1449360" y="3913747"/>
            <a:ext cx="8981400" cy="0"/>
          </a:xfrm>
          <a:prstGeom prst="straightConnector1">
            <a:avLst/>
          </a:prstGeom>
          <a:noFill/>
          <a:ln w="19050" cap="flat" cmpd="sng">
            <a:solidFill>
              <a:srgbClr val="477D3D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4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24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endParaRPr/>
          </a:p>
        </p:txBody>
      </p:sp>
      <p:sp>
        <p:nvSpPr>
          <p:cNvPr id="357" name="Google Shape;357;p24"/>
          <p:cNvSpPr txBox="1"/>
          <p:nvPr/>
        </p:nvSpPr>
        <p:spPr>
          <a:xfrm>
            <a:off x="798188" y="541027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Conclusão</a:t>
            </a:r>
            <a:endParaRPr sz="5500" b="1" dirty="0">
              <a:solidFill>
                <a:srgbClr val="90C254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359" name="Google Shape;359;p24"/>
          <p:cNvSpPr txBox="1"/>
          <p:nvPr/>
        </p:nvSpPr>
        <p:spPr>
          <a:xfrm>
            <a:off x="797781" y="1443830"/>
            <a:ext cx="10283700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O</a:t>
            </a:r>
            <a:r>
              <a:rPr lang="pt-BR" sz="36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36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software traz uma solução eficiente, acessível e adaptada às necessidades dos usuários. </a:t>
            </a:r>
            <a:r>
              <a:rPr lang="pt-BR" sz="36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Nosso objetivo sempre foi </a:t>
            </a:r>
            <a:r>
              <a:rPr lang="pt-BR" sz="3600" b="1" dirty="0">
                <a:solidFill>
                  <a:srgbClr val="2FB206"/>
                </a:solidFill>
                <a:latin typeface="Arial Nova Light" panose="020B0304020202020204" pitchFamily="34" charset="0"/>
                <a:sym typeface="Arial"/>
              </a:rPr>
              <a:t>oferecer uma experiência intuitiva, prática e funcional,</a:t>
            </a:r>
            <a:r>
              <a:rPr lang="pt-BR" sz="36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garantindo que o maior número possível de pessoas possa se beneficiar de suas funcionalidades.</a:t>
            </a:r>
            <a:endParaRPr dirty="0">
              <a:latin typeface="Arial Nova Light" panose="020B0304020202020204" pitchFamily="34" charset="0"/>
            </a:endParaRPr>
          </a:p>
        </p:txBody>
      </p:sp>
      <p:pic>
        <p:nvPicPr>
          <p:cNvPr id="360" name="Google Shape;360;p24" descr="Flor amarela com fundo branco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01969" y="4711280"/>
            <a:ext cx="2428442" cy="24284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5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25"/>
          <p:cNvSpPr/>
          <p:nvPr/>
        </p:nvSpPr>
        <p:spPr>
          <a:xfrm>
            <a:off x="798188" y="711777"/>
            <a:ext cx="10283700" cy="54345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25"/>
          <p:cNvSpPr txBox="1"/>
          <p:nvPr/>
        </p:nvSpPr>
        <p:spPr>
          <a:xfrm>
            <a:off x="798188" y="2944251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Referências</a:t>
            </a:r>
            <a:endParaRPr sz="5500" b="1" dirty="0">
              <a:solidFill>
                <a:srgbClr val="00D365"/>
              </a:solidFill>
              <a:latin typeface="Arial Nova Light" panose="020B0304020202020204" pitchFamily="34" charset="0"/>
              <a:sym typeface="Arial"/>
            </a:endParaRPr>
          </a:p>
        </p:txBody>
      </p:sp>
      <p:cxnSp>
        <p:nvCxnSpPr>
          <p:cNvPr id="369" name="Google Shape;369;p25"/>
          <p:cNvCxnSpPr/>
          <p:nvPr/>
        </p:nvCxnSpPr>
        <p:spPr>
          <a:xfrm>
            <a:off x="1449360" y="3913747"/>
            <a:ext cx="8981400" cy="0"/>
          </a:xfrm>
          <a:prstGeom prst="straightConnector1">
            <a:avLst/>
          </a:prstGeom>
          <a:noFill/>
          <a:ln w="19050" cap="flat" cmpd="sng">
            <a:solidFill>
              <a:srgbClr val="477D3D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6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26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endParaRPr/>
          </a:p>
        </p:txBody>
      </p:sp>
      <p:sp>
        <p:nvSpPr>
          <p:cNvPr id="377" name="Google Shape;377;p26"/>
          <p:cNvSpPr txBox="1"/>
          <p:nvPr/>
        </p:nvSpPr>
        <p:spPr>
          <a:xfrm>
            <a:off x="798188" y="541027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Referências</a:t>
            </a:r>
            <a:endParaRPr sz="5500" b="1" dirty="0">
              <a:solidFill>
                <a:srgbClr val="90C254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379" name="Google Shape;379;p26"/>
          <p:cNvSpPr txBox="1"/>
          <p:nvPr/>
        </p:nvSpPr>
        <p:spPr>
          <a:xfrm>
            <a:off x="797781" y="1487870"/>
            <a:ext cx="10283700" cy="4708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just"/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BRASIL. Ministério da Saúde. 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</a:rPr>
              <a:t>Obesidade e seus fatores de risco de proteção. 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Disponível em: https://www.gov.br/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saude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pt-br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composicao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svsa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cnie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/obesidade. Acesso em: 07 jun. 2025.</a:t>
            </a:r>
          </a:p>
          <a:p>
            <a:pPr lvl="0" algn="just"/>
            <a:endParaRPr lang="pt-BR" sz="2000" dirty="0">
              <a:solidFill>
                <a:schemeClr val="dk1"/>
              </a:solidFill>
              <a:latin typeface="Arial Nova Light" panose="020B0304020202020204" pitchFamily="34" charset="0"/>
            </a:endParaRPr>
          </a:p>
          <a:p>
            <a:pPr algn="just"/>
            <a:r>
              <a:rPr lang="pt-BR" sz="2000" dirty="0">
                <a:latin typeface="Arial Nova Light" panose="020B0304020202020204" pitchFamily="34" charset="0"/>
              </a:rPr>
              <a:t>FERREIRA, Nara; Estado de Minas. 4,7% dos brasileiros sofrem de compulsão alimentar, aponta OMS. Disponível em: https://www.em.com.br/</a:t>
            </a:r>
            <a:r>
              <a:rPr lang="pt-BR" sz="2000" dirty="0" err="1">
                <a:latin typeface="Arial Nova Light" panose="020B0304020202020204" pitchFamily="34" charset="0"/>
              </a:rPr>
              <a:t>saude</a:t>
            </a:r>
            <a:r>
              <a:rPr lang="pt-BR" sz="2000" dirty="0">
                <a:latin typeface="Arial Nova Light" panose="020B0304020202020204" pitchFamily="34" charset="0"/>
              </a:rPr>
              <a:t>/2024/08/6914568-47-dos-brasileiros-sofrem-de-compulsao-alimentar-aponta-oms.html. Acesso em: 29 set. 2025.</a:t>
            </a:r>
            <a:endParaRPr lang="pt-BR" sz="2000" dirty="0">
              <a:solidFill>
                <a:schemeClr val="dk1"/>
              </a:solidFill>
              <a:latin typeface="Arial Nova Light" panose="020B0304020202020204" pitchFamily="34" charset="0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2000" dirty="0">
              <a:solidFill>
                <a:schemeClr val="dk1"/>
              </a:solidFill>
              <a:latin typeface="Arial Nova Light" panose="020B0304020202020204" pitchFamily="34" charset="0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HARVARD HEALTH. 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Calorie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counting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made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easy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.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Disponível em: https://www.health.harvard.edu/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staying-healthy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calorie-counting-made-easy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. Acesso em: 4 maio 2025.</a:t>
            </a:r>
          </a:p>
          <a:p>
            <a:pPr algn="just"/>
            <a:endParaRPr lang="pt-BR" sz="2000" dirty="0">
              <a:solidFill>
                <a:schemeClr val="dk1"/>
              </a:solidFill>
              <a:latin typeface="Arial Nova Light" panose="020B0304020202020204" pitchFamily="34" charset="0"/>
            </a:endParaRPr>
          </a:p>
          <a:p>
            <a:pPr algn="just"/>
            <a:r>
              <a:rPr lang="en-US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HARVARD HEALTH. </a:t>
            </a:r>
            <a:r>
              <a:rPr lang="en-US" sz="2000" b="1" dirty="0">
                <a:solidFill>
                  <a:schemeClr val="dk1"/>
                </a:solidFill>
                <a:latin typeface="Arial Nova Light" panose="020B0304020202020204" pitchFamily="34" charset="0"/>
              </a:rPr>
              <a:t>Should you try the keto diet. </a:t>
            </a:r>
            <a:r>
              <a:rPr lang="en-US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Disponível</a:t>
            </a:r>
            <a:r>
              <a:rPr lang="en-US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em</a:t>
            </a:r>
            <a:r>
              <a:rPr lang="en-US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: https://www.health.harvard.edu/staying-healthy/should-you-try-the-keto-diet. </a:t>
            </a:r>
            <a:r>
              <a:rPr lang="en-US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Acesso</a:t>
            </a:r>
            <a:r>
              <a:rPr lang="en-US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em</a:t>
            </a:r>
            <a:r>
              <a:rPr lang="en-US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: 4 </a:t>
            </a:r>
            <a:r>
              <a:rPr lang="en-US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maio</a:t>
            </a:r>
            <a:r>
              <a:rPr lang="en-US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 2025.</a:t>
            </a:r>
            <a:endParaRPr lang="pt-BR" sz="2000" dirty="0">
              <a:solidFill>
                <a:schemeClr val="dk1"/>
              </a:solidFill>
              <a:latin typeface="Arial Nova Light" panose="020B0304020202020204" pitchFamily="34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7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27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endParaRPr/>
          </a:p>
        </p:txBody>
      </p:sp>
      <p:sp>
        <p:nvSpPr>
          <p:cNvPr id="387" name="Google Shape;387;p27"/>
          <p:cNvSpPr txBox="1"/>
          <p:nvPr/>
        </p:nvSpPr>
        <p:spPr>
          <a:xfrm>
            <a:off x="798188" y="538777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Referências</a:t>
            </a:r>
            <a:endParaRPr sz="5500" b="1" dirty="0">
              <a:solidFill>
                <a:srgbClr val="90C254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389" name="Google Shape;389;p27"/>
          <p:cNvSpPr txBox="1"/>
          <p:nvPr/>
        </p:nvSpPr>
        <p:spPr>
          <a:xfrm>
            <a:off x="797375" y="1477777"/>
            <a:ext cx="10283700" cy="4708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/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MANUAL MSD. 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Shauna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 M. Levy, MD, MS, et al; 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</a:rPr>
              <a:t>Obesidade. 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Disponível em: https://www.msdmanuals.com/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pt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/casa/distúrbios-nutricionais/obesidade-e-a-síndrome-metabólica/obesidade. Acesso em: 04 maio 2025.</a:t>
            </a:r>
          </a:p>
          <a:p>
            <a:pPr algn="just"/>
            <a:endParaRPr lang="pt-BR" sz="2000" dirty="0">
              <a:solidFill>
                <a:schemeClr val="dk1"/>
              </a:solidFill>
              <a:latin typeface="Arial Nova Light" panose="020B0304020202020204" pitchFamily="34" charset="0"/>
              <a:sym typeface="Arial"/>
            </a:endParaRPr>
          </a:p>
          <a:p>
            <a:pPr algn="just"/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NAIANY, 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Keity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; Correio Braziliense. 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</a:rPr>
              <a:t>Levantamento do Ministério da Saúde mostra aumento de atendimento para anorexia nervosa. 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Disponível em: https://www.correiobraziliense.com.br/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ciencia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-e-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</a:rPr>
              <a:t>saude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</a:rPr>
              <a:t>/2025/06/7181319-levantamento-ministerio-da-saude-aumento-de-atendimento-anorexia.html. Acesso em: 29 set. 2025.</a:t>
            </a:r>
            <a:endParaRPr lang="pt-BR" sz="2000" dirty="0">
              <a:solidFill>
                <a:schemeClr val="dk1"/>
              </a:solidFill>
              <a:latin typeface="Arial Nova Light" panose="020B0304020202020204" pitchFamily="34" charset="0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Arial Nova Light" panose="020B0304020202020204" pitchFamily="34" charset="0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SOLAN, Matthew. 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Can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intermittent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fasting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help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with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weight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loss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. 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Disponível em: https://www.health.harvard.edu/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staying-healthy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can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-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intermittent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-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fasting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-help-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with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-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weight-loss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. Acesso em: 4 maio 2025.</a:t>
            </a:r>
            <a:endParaRPr sz="2000" dirty="0">
              <a:latin typeface="Arial Nova Light" panose="020B0304020202020204" pitchFamily="34" charset="0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Arial Nova Light" panose="020B0304020202020204" pitchFamily="34" charset="0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SWIGGARD, Alison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.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 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Unpacking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the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History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of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Diets &amp; Diet </a:t>
            </a:r>
            <a:r>
              <a:rPr lang="pt-BR" sz="20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Culture</a:t>
            </a:r>
            <a:r>
              <a:rPr lang="pt-BR" sz="2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.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Disponível em: https://www.cvwellbeing.com/blog/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the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-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history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-</a:t>
            </a:r>
            <a:r>
              <a:rPr lang="pt-BR" sz="2000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of</a:t>
            </a:r>
            <a:r>
              <a:rPr lang="pt-BR" sz="2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-diets. Acesso em: 28 maio 2025.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3"/>
          <p:cNvSpPr/>
          <p:nvPr/>
        </p:nvSpPr>
        <p:spPr>
          <a:xfrm>
            <a:off x="798188" y="711777"/>
            <a:ext cx="10283700" cy="54345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3"/>
          <p:cNvSpPr txBox="1"/>
          <p:nvPr/>
        </p:nvSpPr>
        <p:spPr>
          <a:xfrm>
            <a:off x="798188" y="2944251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Problema</a:t>
            </a:r>
            <a:endParaRPr dirty="0">
              <a:latin typeface="Arial Nova Light" panose="020B0304020202020204" pitchFamily="34" charset="0"/>
            </a:endParaRPr>
          </a:p>
        </p:txBody>
      </p:sp>
      <p:cxnSp>
        <p:nvCxnSpPr>
          <p:cNvPr id="124" name="Google Shape;124;p3"/>
          <p:cNvCxnSpPr/>
          <p:nvPr/>
        </p:nvCxnSpPr>
        <p:spPr>
          <a:xfrm>
            <a:off x="1449360" y="3913747"/>
            <a:ext cx="8981400" cy="0"/>
          </a:xfrm>
          <a:prstGeom prst="straightConnector1">
            <a:avLst/>
          </a:prstGeom>
          <a:noFill/>
          <a:ln w="19050" cap="flat" cmpd="sng">
            <a:solidFill>
              <a:srgbClr val="477D3D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4"/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4"/>
          <p:cNvSpPr txBox="1"/>
          <p:nvPr/>
        </p:nvSpPr>
        <p:spPr>
          <a:xfrm>
            <a:off x="798188" y="53588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Problema</a:t>
            </a:r>
            <a:endParaRPr sz="5500" b="1" dirty="0">
              <a:solidFill>
                <a:srgbClr val="00D365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133" name="Google Shape;133;p4"/>
          <p:cNvSpPr txBox="1"/>
          <p:nvPr/>
        </p:nvSpPr>
        <p:spPr>
          <a:xfrm>
            <a:off x="798188" y="1502504"/>
            <a:ext cx="7842892" cy="4278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Culturalmente, a palavra “dieta”, nos dias de hoje, está associada </a:t>
            </a:r>
            <a:r>
              <a:rPr lang="pt-BR" sz="3400" b="1" dirty="0">
                <a:solidFill>
                  <a:srgbClr val="2FB206"/>
                </a:solidFill>
                <a:latin typeface="Arial Nova Light" panose="020B0304020202020204" pitchFamily="34" charset="0"/>
                <a:sym typeface="Arial"/>
              </a:rPr>
              <a:t>à restrição alimentar intencional visando a perda de peso.</a:t>
            </a:r>
            <a:r>
              <a:rPr lang="pt-BR" sz="3400" dirty="0">
                <a:solidFill>
                  <a:srgbClr val="2FB206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34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A fome, a privação e a desconfiança dos sinais do próprio corpo tornaram-se mais comuns e associadas à dieta. (SWIGGARD, Alison. </a:t>
            </a:r>
            <a:r>
              <a:rPr lang="pt-BR" sz="34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Unpacking</a:t>
            </a:r>
            <a:r>
              <a:rPr lang="pt-BR" sz="34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34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the</a:t>
            </a:r>
            <a:r>
              <a:rPr lang="pt-BR" sz="34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34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History</a:t>
            </a:r>
            <a:r>
              <a:rPr lang="pt-BR" sz="34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</a:t>
            </a:r>
            <a:r>
              <a:rPr lang="pt-BR" sz="34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of</a:t>
            </a:r>
            <a:r>
              <a:rPr lang="pt-BR" sz="34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Diets &amp; Diet </a:t>
            </a:r>
            <a:r>
              <a:rPr lang="pt-BR" sz="3400" b="1" dirty="0" err="1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Culture</a:t>
            </a:r>
            <a:r>
              <a:rPr lang="pt-BR" sz="34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) </a:t>
            </a:r>
            <a:endParaRPr sz="3400" dirty="0">
              <a:solidFill>
                <a:schemeClr val="dk1"/>
              </a:solidFill>
              <a:latin typeface="Arial Nova Light" panose="020B0304020202020204" pitchFamily="34" charset="0"/>
              <a:sym typeface="Arial"/>
            </a:endParaRPr>
          </a:p>
        </p:txBody>
      </p:sp>
      <p:pic>
        <p:nvPicPr>
          <p:cNvPr id="134" name="Google Shape;134;p4" descr="Flor cor de rosa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6436071">
            <a:off x="6949045" y="1942644"/>
            <a:ext cx="7591848" cy="4211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5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5"/>
          <p:cNvSpPr/>
          <p:nvPr/>
        </p:nvSpPr>
        <p:spPr>
          <a:xfrm>
            <a:off x="798188" y="711777"/>
            <a:ext cx="10283700" cy="54345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5"/>
          <p:cNvSpPr txBox="1"/>
          <p:nvPr/>
        </p:nvSpPr>
        <p:spPr>
          <a:xfrm>
            <a:off x="798188" y="711777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Problema</a:t>
            </a:r>
            <a:endParaRPr sz="5500" b="1" dirty="0">
              <a:solidFill>
                <a:srgbClr val="00D365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143" name="Google Shape;143;p5"/>
          <p:cNvSpPr txBox="1"/>
          <p:nvPr/>
        </p:nvSpPr>
        <p:spPr>
          <a:xfrm>
            <a:off x="1130414" y="5245424"/>
            <a:ext cx="35478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Discóbolo</a:t>
            </a:r>
            <a:r>
              <a:rPr lang="pt-BR" sz="1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- Fonte: https://acdn-us.mitiendanube.com/stores/002/379/219/products/736buntitled-580559ab80f59e270c17353268076132-1024-1024.webp</a:t>
            </a:r>
            <a:endParaRPr dirty="0">
              <a:latin typeface="Arial Nova Light" panose="020B0304020202020204" pitchFamily="34" charset="0"/>
            </a:endParaRPr>
          </a:p>
        </p:txBody>
      </p:sp>
      <p:pic>
        <p:nvPicPr>
          <p:cNvPr id="145" name="Google Shape;145;p5" descr="Estátua Discobolu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7489" y="1681273"/>
            <a:ext cx="3533660" cy="3533660"/>
          </a:xfrm>
          <a:prstGeom prst="rect">
            <a:avLst/>
          </a:prstGeom>
          <a:noFill/>
          <a:ln w="19050" cap="flat" cmpd="sng">
            <a:solidFill>
              <a:srgbClr val="477D3D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46" name="Google Shape;146;p5" descr="Sylvester Graham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57580" y="1739434"/>
            <a:ext cx="3172441" cy="3533659"/>
          </a:xfrm>
          <a:prstGeom prst="rect">
            <a:avLst/>
          </a:prstGeom>
          <a:noFill/>
          <a:ln w="19050" cap="flat" cmpd="sng">
            <a:solidFill>
              <a:srgbClr val="477D3D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7" name="Google Shape;147;p5"/>
          <p:cNvSpPr txBox="1"/>
          <p:nvPr/>
        </p:nvSpPr>
        <p:spPr>
          <a:xfrm>
            <a:off x="7545221" y="5322374"/>
            <a:ext cx="3184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Ilustração de Sylvester Graham </a:t>
            </a:r>
            <a:r>
              <a:rPr lang="pt-BR" sz="1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– Fonte: https://davidarioch.com/wp-content/uploads/2017/03/sylvester-graham.jpg</a:t>
            </a:r>
            <a:endParaRPr dirty="0">
              <a:latin typeface="Arial Nova Light" panose="020B0304020202020204" pitchFamily="34" charset="0"/>
            </a:endParaRPr>
          </a:p>
        </p:txBody>
      </p:sp>
      <p:pic>
        <p:nvPicPr>
          <p:cNvPr id="3" name="Google Shape;134;p4" descr="Flor cor de rosa&#10;&#10;O conteúdo gerado por IA pode estar incorreto.">
            <a:extLst>
              <a:ext uri="{FF2B5EF4-FFF2-40B4-BE49-F238E27FC236}">
                <a16:creationId xmlns:a16="http://schemas.microsoft.com/office/drawing/2014/main" id="{C6566F8C-2060-46A9-1C22-5E177FDB7BCE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6436071">
            <a:off x="6949045" y="-4924500"/>
            <a:ext cx="7591848" cy="4211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129">
          <a:extLst>
            <a:ext uri="{FF2B5EF4-FFF2-40B4-BE49-F238E27FC236}">
              <a16:creationId xmlns:a16="http://schemas.microsoft.com/office/drawing/2014/main" id="{CA12437E-23F5-8691-97A7-2E251D0F18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">
            <a:extLst>
              <a:ext uri="{FF2B5EF4-FFF2-40B4-BE49-F238E27FC236}">
                <a16:creationId xmlns:a16="http://schemas.microsoft.com/office/drawing/2014/main" id="{BDDDF1F5-D76D-77B3-44AE-930D10311FA7}"/>
              </a:ext>
            </a:extLst>
          </p:cNvPr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4">
            <a:extLst>
              <a:ext uri="{FF2B5EF4-FFF2-40B4-BE49-F238E27FC236}">
                <a16:creationId xmlns:a16="http://schemas.microsoft.com/office/drawing/2014/main" id="{D47DEB59-9B22-883B-EFA8-3EA54175B6B2}"/>
              </a:ext>
            </a:extLst>
          </p:cNvPr>
          <p:cNvSpPr/>
          <p:nvPr/>
        </p:nvSpPr>
        <p:spPr>
          <a:xfrm>
            <a:off x="798188" y="5387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4">
            <a:extLst>
              <a:ext uri="{FF2B5EF4-FFF2-40B4-BE49-F238E27FC236}">
                <a16:creationId xmlns:a16="http://schemas.microsoft.com/office/drawing/2014/main" id="{20F02D89-F14C-6DFC-2955-EEE189BC34E5}"/>
              </a:ext>
            </a:extLst>
          </p:cNvPr>
          <p:cNvSpPr txBox="1"/>
          <p:nvPr/>
        </p:nvSpPr>
        <p:spPr>
          <a:xfrm>
            <a:off x="798188" y="53588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Problema</a:t>
            </a:r>
            <a:endParaRPr sz="5500" b="1" dirty="0">
              <a:solidFill>
                <a:srgbClr val="00D365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1A545F76-D132-4FBE-D5AD-6992A52B0B50}"/>
              </a:ext>
            </a:extLst>
          </p:cNvPr>
          <p:cNvSpPr/>
          <p:nvPr/>
        </p:nvSpPr>
        <p:spPr>
          <a:xfrm>
            <a:off x="7066406" y="1474889"/>
            <a:ext cx="2887893" cy="288789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AE96C7F8-BDA4-8957-B80B-7681306FCB9E}"/>
              </a:ext>
            </a:extLst>
          </p:cNvPr>
          <p:cNvCxnSpPr>
            <a:cxnSpLocks/>
          </p:cNvCxnSpPr>
          <p:nvPr/>
        </p:nvCxnSpPr>
        <p:spPr>
          <a:xfrm>
            <a:off x="5939631" y="1828800"/>
            <a:ext cx="0" cy="345221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Elipse 7">
            <a:extLst>
              <a:ext uri="{FF2B5EF4-FFF2-40B4-BE49-F238E27FC236}">
                <a16:creationId xmlns:a16="http://schemas.microsoft.com/office/drawing/2014/main" id="{F263E68A-408E-A076-13B1-E9457188C95F}"/>
              </a:ext>
            </a:extLst>
          </p:cNvPr>
          <p:cNvSpPr/>
          <p:nvPr/>
        </p:nvSpPr>
        <p:spPr>
          <a:xfrm>
            <a:off x="1924963" y="1474889"/>
            <a:ext cx="2887893" cy="2887893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0" name="Imagem 9" descr="Desenho de rosto de pessoa visto de perto&#10;&#10;O conteúdo gerado por IA pode estar incorreto.">
            <a:extLst>
              <a:ext uri="{FF2B5EF4-FFF2-40B4-BE49-F238E27FC236}">
                <a16:creationId xmlns:a16="http://schemas.microsoft.com/office/drawing/2014/main" id="{DC0CD5CA-9E64-A7A7-9467-21F7577CC3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122" y="1963521"/>
            <a:ext cx="1874699" cy="1874699"/>
          </a:xfrm>
          <a:prstGeom prst="rect">
            <a:avLst/>
          </a:prstGeom>
        </p:spPr>
      </p:pic>
      <p:pic>
        <p:nvPicPr>
          <p:cNvPr id="15" name="Imagem 14" descr="Ícone&#10;&#10;O conteúdo gerado por IA pode estar incorreto.">
            <a:extLst>
              <a:ext uri="{FF2B5EF4-FFF2-40B4-BE49-F238E27FC236}">
                <a16:creationId xmlns:a16="http://schemas.microsoft.com/office/drawing/2014/main" id="{73C16813-54E2-4704-79EB-EAEC361A76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8246" y="2001920"/>
            <a:ext cx="1797902" cy="1797902"/>
          </a:xfrm>
          <a:prstGeom prst="rect">
            <a:avLst/>
          </a:prstGeom>
        </p:spPr>
      </p:pic>
      <p:sp>
        <p:nvSpPr>
          <p:cNvPr id="16" name="Google Shape;133;p4">
            <a:extLst>
              <a:ext uri="{FF2B5EF4-FFF2-40B4-BE49-F238E27FC236}">
                <a16:creationId xmlns:a16="http://schemas.microsoft.com/office/drawing/2014/main" id="{872E6F4E-6038-BC6D-D555-92961D53979B}"/>
              </a:ext>
            </a:extLst>
          </p:cNvPr>
          <p:cNvSpPr txBox="1"/>
          <p:nvPr/>
        </p:nvSpPr>
        <p:spPr>
          <a:xfrm>
            <a:off x="950164" y="4454216"/>
            <a:ext cx="4837491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1" dirty="0">
                <a:solidFill>
                  <a:schemeClr val="tx1"/>
                </a:solidFill>
                <a:latin typeface="Arial Nova Light" panose="020B0304020202020204" pitchFamily="34" charset="0"/>
                <a:sym typeface="Arial"/>
              </a:rPr>
              <a:t>Anorexia Nervosa</a:t>
            </a:r>
            <a:endParaRPr sz="4000" b="1" dirty="0">
              <a:solidFill>
                <a:schemeClr val="tx1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17" name="Google Shape;133;p4">
            <a:extLst>
              <a:ext uri="{FF2B5EF4-FFF2-40B4-BE49-F238E27FC236}">
                <a16:creationId xmlns:a16="http://schemas.microsoft.com/office/drawing/2014/main" id="{6D7D37FB-0858-0D3A-BD0F-EC43A7B75A76}"/>
              </a:ext>
            </a:extLst>
          </p:cNvPr>
          <p:cNvSpPr txBox="1"/>
          <p:nvPr/>
        </p:nvSpPr>
        <p:spPr>
          <a:xfrm>
            <a:off x="6543135" y="4454216"/>
            <a:ext cx="3934422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1" dirty="0">
                <a:solidFill>
                  <a:schemeClr val="tx1"/>
                </a:solidFill>
                <a:latin typeface="Arial Nova Light" panose="020B0304020202020204" pitchFamily="34" charset="0"/>
                <a:sym typeface="Arial"/>
              </a:rPr>
              <a:t>Bulimia Nervosa</a:t>
            </a:r>
            <a:endParaRPr sz="4000" b="1" dirty="0">
              <a:solidFill>
                <a:schemeClr val="tx1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0C6EADF4-4A7B-A951-E8FA-1E62BA28000E}"/>
              </a:ext>
            </a:extLst>
          </p:cNvPr>
          <p:cNvSpPr/>
          <p:nvPr/>
        </p:nvSpPr>
        <p:spPr>
          <a:xfrm>
            <a:off x="1924966" y="1474889"/>
            <a:ext cx="2887893" cy="288789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6" name="Imagem 25" descr="Desenho de personagem de desenho animado&#10;&#10;O conteúdo gerado por IA pode estar incorreto.">
            <a:extLst>
              <a:ext uri="{FF2B5EF4-FFF2-40B4-BE49-F238E27FC236}">
                <a16:creationId xmlns:a16="http://schemas.microsoft.com/office/drawing/2014/main" id="{FBCF3D2A-45FA-12CB-B654-9BC5B50689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0157" y="1659278"/>
            <a:ext cx="2264359" cy="2264359"/>
          </a:xfrm>
          <a:prstGeom prst="rect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F3F9645A-0E05-769C-16A4-DE746B382A7A}"/>
              </a:ext>
            </a:extLst>
          </p:cNvPr>
          <p:cNvSpPr/>
          <p:nvPr/>
        </p:nvSpPr>
        <p:spPr>
          <a:xfrm>
            <a:off x="7066403" y="1474889"/>
            <a:ext cx="2887887" cy="288788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 descr="Ícone&#10;&#10;O conteúdo gerado por IA pode estar incorreto.">
            <a:extLst>
              <a:ext uri="{FF2B5EF4-FFF2-40B4-BE49-F238E27FC236}">
                <a16:creationId xmlns:a16="http://schemas.microsoft.com/office/drawing/2014/main" id="{BEE08675-BF88-2BBD-8C58-B95E22184A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19551" y="1807666"/>
            <a:ext cx="2186408" cy="2186408"/>
          </a:xfrm>
          <a:prstGeom prst="rect">
            <a:avLst/>
          </a:prstGeom>
        </p:spPr>
      </p:pic>
      <p:sp>
        <p:nvSpPr>
          <p:cNvPr id="12" name="Google Shape;133;p4">
            <a:extLst>
              <a:ext uri="{FF2B5EF4-FFF2-40B4-BE49-F238E27FC236}">
                <a16:creationId xmlns:a16="http://schemas.microsoft.com/office/drawing/2014/main" id="{9DC0FC06-4EE3-45E0-7850-21D38EA14200}"/>
              </a:ext>
            </a:extLst>
          </p:cNvPr>
          <p:cNvSpPr txBox="1"/>
          <p:nvPr/>
        </p:nvSpPr>
        <p:spPr>
          <a:xfrm>
            <a:off x="5972528" y="4454216"/>
            <a:ext cx="5039886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1" dirty="0">
                <a:solidFill>
                  <a:schemeClr val="tx1"/>
                </a:solidFill>
                <a:latin typeface="Arial Nova Light" panose="020B0304020202020204" pitchFamily="34" charset="0"/>
                <a:sym typeface="Arial"/>
              </a:rPr>
              <a:t>Obesidade</a:t>
            </a:r>
            <a:endParaRPr sz="4000" b="1" dirty="0">
              <a:solidFill>
                <a:schemeClr val="tx1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3" name="Google Shape;133;p4">
            <a:extLst>
              <a:ext uri="{FF2B5EF4-FFF2-40B4-BE49-F238E27FC236}">
                <a16:creationId xmlns:a16="http://schemas.microsoft.com/office/drawing/2014/main" id="{F8839A69-CFC4-AB9B-04DE-13B8429D15AA}"/>
              </a:ext>
            </a:extLst>
          </p:cNvPr>
          <p:cNvSpPr txBox="1"/>
          <p:nvPr/>
        </p:nvSpPr>
        <p:spPr>
          <a:xfrm>
            <a:off x="867254" y="4454216"/>
            <a:ext cx="5039886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900" b="1" dirty="0">
                <a:solidFill>
                  <a:schemeClr val="tx1"/>
                </a:solidFill>
                <a:latin typeface="Arial Nova Light" panose="020B0304020202020204" pitchFamily="34" charset="0"/>
                <a:sym typeface="Arial"/>
              </a:rPr>
              <a:t>Transtorno de Compulsão Alimentar</a:t>
            </a:r>
            <a:endParaRPr sz="3900" b="1" dirty="0">
              <a:solidFill>
                <a:schemeClr val="tx1"/>
              </a:solidFill>
              <a:latin typeface="Arial Nova Light" panose="020B0304020202020204" pitchFamily="34" charset="0"/>
              <a:sym typeface="Arial"/>
            </a:endParaRPr>
          </a:p>
        </p:txBody>
      </p:sp>
      <p:pic>
        <p:nvPicPr>
          <p:cNvPr id="5" name="Google Shape;168;p7" descr="Flor vermelha com folhas verdes em fundo preto&#10;&#10;O conteúdo gerado por IA pode estar incorreto.">
            <a:extLst>
              <a:ext uri="{FF2B5EF4-FFF2-40B4-BE49-F238E27FC236}">
                <a16:creationId xmlns:a16="http://schemas.microsoft.com/office/drawing/2014/main" id="{1FE8793C-985F-B6B5-E679-5BBDE48B5D11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 rot="21027227" flipH="1">
            <a:off x="8979999" y="5426807"/>
            <a:ext cx="2537329" cy="85117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150997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8" grpId="0" animBg="1"/>
      <p:bldP spid="8" grpId="1" animBg="1"/>
      <p:bldP spid="16" grpId="0"/>
      <p:bldP spid="16" grpId="1"/>
      <p:bldP spid="17" grpId="0"/>
      <p:bldP spid="17" grpId="1"/>
      <p:bldP spid="24" grpId="0" animBg="1"/>
      <p:bldP spid="7" grpId="0" animBg="1"/>
      <p:bldP spid="12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120">
          <a:extLst>
            <a:ext uri="{FF2B5EF4-FFF2-40B4-BE49-F238E27FC236}">
              <a16:creationId xmlns:a16="http://schemas.microsoft.com/office/drawing/2014/main" id="{8E2B5849-97BC-74F3-B88B-992059A7F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">
            <a:extLst>
              <a:ext uri="{FF2B5EF4-FFF2-40B4-BE49-F238E27FC236}">
                <a16:creationId xmlns:a16="http://schemas.microsoft.com/office/drawing/2014/main" id="{D4889CB0-C42F-5F7B-CB82-CF129ACEC40F}"/>
              </a:ext>
            </a:extLst>
          </p:cNvPr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3">
            <a:extLst>
              <a:ext uri="{FF2B5EF4-FFF2-40B4-BE49-F238E27FC236}">
                <a16:creationId xmlns:a16="http://schemas.microsoft.com/office/drawing/2014/main" id="{F73CC9AF-6742-8D73-D593-90D332D29AA3}"/>
              </a:ext>
            </a:extLst>
          </p:cNvPr>
          <p:cNvSpPr/>
          <p:nvPr/>
        </p:nvSpPr>
        <p:spPr>
          <a:xfrm>
            <a:off x="798188" y="711777"/>
            <a:ext cx="10283700" cy="54345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3">
            <a:extLst>
              <a:ext uri="{FF2B5EF4-FFF2-40B4-BE49-F238E27FC236}">
                <a16:creationId xmlns:a16="http://schemas.microsoft.com/office/drawing/2014/main" id="{D3020F54-935A-1C92-F58E-2E693EB6F41B}"/>
              </a:ext>
            </a:extLst>
          </p:cNvPr>
          <p:cNvSpPr txBox="1"/>
          <p:nvPr/>
        </p:nvSpPr>
        <p:spPr>
          <a:xfrm>
            <a:off x="798188" y="2944251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Justificativa</a:t>
            </a:r>
            <a:endParaRPr dirty="0">
              <a:solidFill>
                <a:srgbClr val="00813B"/>
              </a:solidFill>
              <a:latin typeface="Arial Nova Light" panose="020B0304020202020204" pitchFamily="34" charset="0"/>
            </a:endParaRPr>
          </a:p>
        </p:txBody>
      </p:sp>
      <p:cxnSp>
        <p:nvCxnSpPr>
          <p:cNvPr id="124" name="Google Shape;124;p3">
            <a:extLst>
              <a:ext uri="{FF2B5EF4-FFF2-40B4-BE49-F238E27FC236}">
                <a16:creationId xmlns:a16="http://schemas.microsoft.com/office/drawing/2014/main" id="{74399B6A-D4B2-B03A-B9FE-BFD8F6F03D12}"/>
              </a:ext>
            </a:extLst>
          </p:cNvPr>
          <p:cNvCxnSpPr/>
          <p:nvPr/>
        </p:nvCxnSpPr>
        <p:spPr>
          <a:xfrm>
            <a:off x="1449360" y="3913747"/>
            <a:ext cx="8981400" cy="0"/>
          </a:xfrm>
          <a:prstGeom prst="straightConnector1">
            <a:avLst/>
          </a:prstGeom>
          <a:noFill/>
          <a:ln w="19050" cap="flat" cmpd="sng">
            <a:solidFill>
              <a:srgbClr val="477D3D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" name="Google Shape;168;p7" descr="Flor vermelha com folhas verdes em fundo preto&#10;&#10;O conteúdo gerado por IA pode estar incorreto.">
            <a:extLst>
              <a:ext uri="{FF2B5EF4-FFF2-40B4-BE49-F238E27FC236}">
                <a16:creationId xmlns:a16="http://schemas.microsoft.com/office/drawing/2014/main" id="{792ECC4F-BF6C-7DBF-C5E9-015BC9F2571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21027227" flipH="1">
            <a:off x="8979999" y="-1431193"/>
            <a:ext cx="2537329" cy="85117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9758145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129">
          <a:extLst>
            <a:ext uri="{FF2B5EF4-FFF2-40B4-BE49-F238E27FC236}">
              <a16:creationId xmlns:a16="http://schemas.microsoft.com/office/drawing/2014/main" id="{3AB93E53-A1F8-7F66-136A-A76CEAA39A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">
            <a:extLst>
              <a:ext uri="{FF2B5EF4-FFF2-40B4-BE49-F238E27FC236}">
                <a16:creationId xmlns:a16="http://schemas.microsoft.com/office/drawing/2014/main" id="{829D941D-5B90-0861-2E83-8A67ED5B6654}"/>
              </a:ext>
            </a:extLst>
          </p:cNvPr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4">
            <a:extLst>
              <a:ext uri="{FF2B5EF4-FFF2-40B4-BE49-F238E27FC236}">
                <a16:creationId xmlns:a16="http://schemas.microsoft.com/office/drawing/2014/main" id="{993B6A8B-189E-2230-B665-C022FC392F58}"/>
              </a:ext>
            </a:extLst>
          </p:cNvPr>
          <p:cNvSpPr/>
          <p:nvPr/>
        </p:nvSpPr>
        <p:spPr>
          <a:xfrm>
            <a:off x="852239" y="538444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4">
            <a:extLst>
              <a:ext uri="{FF2B5EF4-FFF2-40B4-BE49-F238E27FC236}">
                <a16:creationId xmlns:a16="http://schemas.microsoft.com/office/drawing/2014/main" id="{DFA0DB4B-CB0C-12AA-1A60-61D8806D1108}"/>
              </a:ext>
            </a:extLst>
          </p:cNvPr>
          <p:cNvSpPr txBox="1"/>
          <p:nvPr/>
        </p:nvSpPr>
        <p:spPr>
          <a:xfrm>
            <a:off x="798188" y="53588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Justificativa</a:t>
            </a:r>
            <a:endParaRPr sz="5500" b="1" dirty="0">
              <a:solidFill>
                <a:srgbClr val="00D365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FBB2E0A6-60A1-0548-37C4-0029349648CD}"/>
              </a:ext>
            </a:extLst>
          </p:cNvPr>
          <p:cNvSpPr/>
          <p:nvPr/>
        </p:nvSpPr>
        <p:spPr>
          <a:xfrm>
            <a:off x="1001418" y="3892102"/>
            <a:ext cx="2027263" cy="20272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850B7C40-2392-93CB-F8E8-9D452FD792E4}"/>
              </a:ext>
            </a:extLst>
          </p:cNvPr>
          <p:cNvSpPr/>
          <p:nvPr/>
        </p:nvSpPr>
        <p:spPr>
          <a:xfrm>
            <a:off x="1001419" y="1465035"/>
            <a:ext cx="2027263" cy="2027263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0" name="Imagem 9" descr="Desenho de rosto de pessoa visto de perto&#10;&#10;O conteúdo gerado por IA pode estar incorreto.">
            <a:extLst>
              <a:ext uri="{FF2B5EF4-FFF2-40B4-BE49-F238E27FC236}">
                <a16:creationId xmlns:a16="http://schemas.microsoft.com/office/drawing/2014/main" id="{63F5E167-1C05-5B37-93FA-866988FE28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125" y="4204685"/>
            <a:ext cx="1364313" cy="1364313"/>
          </a:xfrm>
          <a:prstGeom prst="rect">
            <a:avLst/>
          </a:prstGeom>
        </p:spPr>
      </p:pic>
      <p:pic>
        <p:nvPicPr>
          <p:cNvPr id="15" name="Imagem 14" descr="Ícone&#10;&#10;O conteúdo gerado por IA pode estar incorreto.">
            <a:extLst>
              <a:ext uri="{FF2B5EF4-FFF2-40B4-BE49-F238E27FC236}">
                <a16:creationId xmlns:a16="http://schemas.microsoft.com/office/drawing/2014/main" id="{9365D380-8D01-5E09-FDA0-B6180511B0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4118" y="1787472"/>
            <a:ext cx="1364313" cy="1364313"/>
          </a:xfrm>
          <a:prstGeom prst="rect">
            <a:avLst/>
          </a:prstGeom>
        </p:spPr>
      </p:pic>
      <p:sp>
        <p:nvSpPr>
          <p:cNvPr id="19" name="Seta: para a Direita 18">
            <a:extLst>
              <a:ext uri="{FF2B5EF4-FFF2-40B4-BE49-F238E27FC236}">
                <a16:creationId xmlns:a16="http://schemas.microsoft.com/office/drawing/2014/main" id="{F8522F5A-F9F8-325D-CF0F-805B3C6819D8}"/>
              </a:ext>
            </a:extLst>
          </p:cNvPr>
          <p:cNvSpPr/>
          <p:nvPr/>
        </p:nvSpPr>
        <p:spPr>
          <a:xfrm>
            <a:off x="3182112" y="4837153"/>
            <a:ext cx="749808" cy="137160"/>
          </a:xfrm>
          <a:prstGeom prst="rightArrow">
            <a:avLst/>
          </a:prstGeom>
          <a:solidFill>
            <a:srgbClr val="E971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Google Shape;133;p4">
            <a:extLst>
              <a:ext uri="{FF2B5EF4-FFF2-40B4-BE49-F238E27FC236}">
                <a16:creationId xmlns:a16="http://schemas.microsoft.com/office/drawing/2014/main" id="{9BBF652E-D481-FDE9-CAFF-E4FCF52EC862}"/>
              </a:ext>
            </a:extLst>
          </p:cNvPr>
          <p:cNvSpPr txBox="1"/>
          <p:nvPr/>
        </p:nvSpPr>
        <p:spPr>
          <a:xfrm>
            <a:off x="4085350" y="1654612"/>
            <a:ext cx="6388140" cy="1661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O atendimento para </a:t>
            </a:r>
            <a:r>
              <a:rPr lang="pt-BR" sz="3400" b="1" dirty="0">
                <a:solidFill>
                  <a:srgbClr val="BDCC00"/>
                </a:solidFill>
                <a:latin typeface="Arial Nova Light" panose="020B0304020202020204" pitchFamily="34" charset="0"/>
                <a:sym typeface="Arial"/>
              </a:rPr>
              <a:t>casos de anorexia </a:t>
            </a:r>
            <a:r>
              <a:rPr lang="pt-BR" sz="34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passou </a:t>
            </a:r>
            <a:r>
              <a:rPr lang="pt-BR" sz="34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de 352 para 683 entre 2020 a 2024.</a:t>
            </a:r>
            <a:endParaRPr sz="3400" b="1" dirty="0">
              <a:solidFill>
                <a:srgbClr val="00813B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22" name="Seta: para a Direita 21">
            <a:extLst>
              <a:ext uri="{FF2B5EF4-FFF2-40B4-BE49-F238E27FC236}">
                <a16:creationId xmlns:a16="http://schemas.microsoft.com/office/drawing/2014/main" id="{652AB556-0CE0-D3FE-0318-3C5BDF5C0960}"/>
              </a:ext>
            </a:extLst>
          </p:cNvPr>
          <p:cNvSpPr/>
          <p:nvPr/>
        </p:nvSpPr>
        <p:spPr>
          <a:xfrm>
            <a:off x="3182112" y="2415013"/>
            <a:ext cx="749808" cy="137160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Google Shape;133;p4">
            <a:extLst>
              <a:ext uri="{FF2B5EF4-FFF2-40B4-BE49-F238E27FC236}">
                <a16:creationId xmlns:a16="http://schemas.microsoft.com/office/drawing/2014/main" id="{7F1C6D42-83AA-FDB4-1E44-E2181F0378F0}"/>
              </a:ext>
            </a:extLst>
          </p:cNvPr>
          <p:cNvSpPr txBox="1"/>
          <p:nvPr/>
        </p:nvSpPr>
        <p:spPr>
          <a:xfrm>
            <a:off x="4085350" y="4172501"/>
            <a:ext cx="6388140" cy="1661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Para </a:t>
            </a:r>
            <a:r>
              <a:rPr lang="pt-BR" sz="3400" b="1" dirty="0">
                <a:solidFill>
                  <a:srgbClr val="BDCC00"/>
                </a:solidFill>
                <a:latin typeface="Arial Nova Light" panose="020B0304020202020204" pitchFamily="34" charset="0"/>
                <a:sym typeface="Arial"/>
              </a:rPr>
              <a:t>bulimia,</a:t>
            </a:r>
            <a:r>
              <a:rPr lang="pt-BR" sz="34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os casos aumentaram </a:t>
            </a:r>
            <a:r>
              <a:rPr lang="pt-BR" sz="34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de 101 para 183 de 2020 a 2024.</a:t>
            </a:r>
            <a:endParaRPr sz="3400" b="1" dirty="0">
              <a:solidFill>
                <a:srgbClr val="00813B"/>
              </a:solidFill>
              <a:latin typeface="Arial Nova Light" panose="020B0304020202020204" pitchFamily="34" charset="0"/>
              <a:sym typeface="Arial"/>
            </a:endParaRP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7610912A-B93F-3B75-E738-8D2071DB688E}"/>
              </a:ext>
            </a:extLst>
          </p:cNvPr>
          <p:cNvSpPr/>
          <p:nvPr/>
        </p:nvSpPr>
        <p:spPr>
          <a:xfrm>
            <a:off x="966520" y="1922245"/>
            <a:ext cx="2965400" cy="301279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 descr="Desenho de personagem de desenho animado&#10;&#10;O conteúdo gerado por IA pode estar incorreto.">
            <a:extLst>
              <a:ext uri="{FF2B5EF4-FFF2-40B4-BE49-F238E27FC236}">
                <a16:creationId xmlns:a16="http://schemas.microsoft.com/office/drawing/2014/main" id="{0AF71C29-308B-96B0-0E0E-7EDB39971A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2207" y="2194121"/>
            <a:ext cx="2314808" cy="2314808"/>
          </a:xfrm>
          <a:prstGeom prst="rect">
            <a:avLst/>
          </a:prstGeom>
        </p:spPr>
      </p:pic>
      <p:sp>
        <p:nvSpPr>
          <p:cNvPr id="7" name="Seta: para a Direita 6">
            <a:extLst>
              <a:ext uri="{FF2B5EF4-FFF2-40B4-BE49-F238E27FC236}">
                <a16:creationId xmlns:a16="http://schemas.microsoft.com/office/drawing/2014/main" id="{52EE10FE-F397-2C4F-AF7E-CCB36AB6FFAB}"/>
              </a:ext>
            </a:extLst>
          </p:cNvPr>
          <p:cNvSpPr/>
          <p:nvPr/>
        </p:nvSpPr>
        <p:spPr>
          <a:xfrm>
            <a:off x="4081100" y="3275667"/>
            <a:ext cx="1103548" cy="312577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Google Shape;133;p4">
            <a:extLst>
              <a:ext uri="{FF2B5EF4-FFF2-40B4-BE49-F238E27FC236}">
                <a16:creationId xmlns:a16="http://schemas.microsoft.com/office/drawing/2014/main" id="{B8CED916-1E86-CFC6-BC85-F9FC2EE53439}"/>
              </a:ext>
            </a:extLst>
          </p:cNvPr>
          <p:cNvSpPr txBox="1"/>
          <p:nvPr/>
        </p:nvSpPr>
        <p:spPr>
          <a:xfrm>
            <a:off x="5333828" y="2151391"/>
            <a:ext cx="5139661" cy="2554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O TCA </a:t>
            </a:r>
            <a:r>
              <a:rPr lang="pt-BR" sz="4000" b="1" dirty="0">
                <a:solidFill>
                  <a:srgbClr val="BDCC00"/>
                </a:solidFill>
                <a:latin typeface="Arial Nova Light" panose="020B0304020202020204" pitchFamily="34" charset="0"/>
                <a:sym typeface="Arial"/>
              </a:rPr>
              <a:t>afeta 4,7% dos brasileiros,</a:t>
            </a:r>
            <a:r>
              <a:rPr lang="pt-BR" sz="40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 e portanto, quase </a:t>
            </a:r>
            <a:r>
              <a:rPr lang="pt-BR" sz="40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o dobro da média global.</a:t>
            </a:r>
            <a:endParaRPr sz="4000" b="1" dirty="0">
              <a:solidFill>
                <a:srgbClr val="00813B"/>
              </a:solidFill>
              <a:latin typeface="Arial Nova Light" panose="020B03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224184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  <p:bldP spid="19" grpId="0" animBg="1"/>
      <p:bldP spid="21" grpId="0"/>
      <p:bldP spid="22" grpId="0" animBg="1"/>
      <p:bldP spid="23" grpId="0"/>
      <p:bldP spid="3" grpId="0" animBg="1"/>
      <p:bldP spid="7" grpId="0" animBg="1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454"/>
            </a:gs>
            <a:gs pos="100000">
              <a:srgbClr val="477D3D"/>
            </a:gs>
          </a:gsLst>
          <a:lin ang="2700006" scaled="0"/>
        </a:gra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8"/>
          <p:cNvSpPr/>
          <p:nvPr/>
        </p:nvSpPr>
        <p:spPr>
          <a:xfrm>
            <a:off x="0" y="0"/>
            <a:ext cx="11880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8"/>
          <p:cNvSpPr/>
          <p:nvPr/>
        </p:nvSpPr>
        <p:spPr>
          <a:xfrm>
            <a:off x="798188" y="602269"/>
            <a:ext cx="10283700" cy="5780400"/>
          </a:xfrm>
          <a:prstGeom prst="rect">
            <a:avLst/>
          </a:prstGeom>
          <a:solidFill>
            <a:srgbClr val="E9FDEA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8"/>
          <p:cNvSpPr txBox="1"/>
          <p:nvPr/>
        </p:nvSpPr>
        <p:spPr>
          <a:xfrm>
            <a:off x="798188" y="602269"/>
            <a:ext cx="102837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1" dirty="0">
                <a:solidFill>
                  <a:srgbClr val="00813B"/>
                </a:solidFill>
                <a:latin typeface="Arial Nova Light" panose="020B0304020202020204" pitchFamily="34" charset="0"/>
                <a:sym typeface="Arial"/>
              </a:rPr>
              <a:t>Justificativa</a:t>
            </a:r>
            <a:endParaRPr dirty="0">
              <a:solidFill>
                <a:srgbClr val="00813B"/>
              </a:solidFill>
              <a:latin typeface="Arial Nova Light" panose="020B0304020202020204" pitchFamily="34" charset="0"/>
            </a:endParaRPr>
          </a:p>
        </p:txBody>
      </p:sp>
      <p:pic>
        <p:nvPicPr>
          <p:cNvPr id="177" name="Google Shape;177;p8" descr="Gráfico, Gráfico de barras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60284" y="1541739"/>
            <a:ext cx="8721934" cy="3932622"/>
          </a:xfrm>
          <a:prstGeom prst="rect">
            <a:avLst/>
          </a:prstGeom>
          <a:noFill/>
          <a:ln w="19050" cap="flat" cmpd="sng">
            <a:solidFill>
              <a:srgbClr val="477D3D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78" name="Google Shape;178;p8"/>
          <p:cNvSpPr txBox="1"/>
          <p:nvPr/>
        </p:nvSpPr>
        <p:spPr>
          <a:xfrm>
            <a:off x="1562579" y="5474361"/>
            <a:ext cx="8756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pt-BR" sz="1600" b="1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Evolução da Prevalência de Obesidade no Brasil (2006-2023) </a:t>
            </a:r>
            <a:r>
              <a:rPr lang="pt-BR" sz="1600" dirty="0">
                <a:solidFill>
                  <a:schemeClr val="dk1"/>
                </a:solidFill>
                <a:latin typeface="Arial Nova Light" panose="020B0304020202020204" pitchFamily="34" charset="0"/>
                <a:sym typeface="Arial"/>
              </a:rPr>
              <a:t>- Fonte: </a:t>
            </a:r>
            <a:r>
              <a:rPr lang="pt-BR" sz="1600" dirty="0">
                <a:solidFill>
                  <a:schemeClr val="dk1"/>
                </a:solidFill>
                <a:latin typeface="Arial Nova Light" panose="020B0304020202020204" pitchFamily="34" charset="0"/>
              </a:rPr>
              <a:t>https://www.gov.br/saude/pt-br/composicao/svsa/cnie/obesidade</a:t>
            </a:r>
            <a:endParaRPr dirty="0">
              <a:latin typeface="Arial Nova Light" panose="020B0304020202020204" pitchFamily="34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92896b7-9f61-4220-81f6-9dd4036cffc8" xsi:nil="true"/>
    <lcf76f155ced4ddcb4097134ff3c332f xmlns="49e07d17-5aaa-41b4-8f19-66aaae1987cf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D7E37B19E82504E99AA7AFA5B9E4D50" ma:contentTypeVersion="12" ma:contentTypeDescription="Crie um novo documento." ma:contentTypeScope="" ma:versionID="4b51440b67e6ba1de3e5d49edfe44ae3">
  <xsd:schema xmlns:xsd="http://www.w3.org/2001/XMLSchema" xmlns:xs="http://www.w3.org/2001/XMLSchema" xmlns:p="http://schemas.microsoft.com/office/2006/metadata/properties" xmlns:ns2="49e07d17-5aaa-41b4-8f19-66aaae1987cf" xmlns:ns3="792896b7-9f61-4220-81f6-9dd4036cffc8" targetNamespace="http://schemas.microsoft.com/office/2006/metadata/properties" ma:root="true" ma:fieldsID="ca76bc84db7efa900e3e26fc32c5e3cc" ns2:_="" ns3:_="">
    <xsd:import namespace="49e07d17-5aaa-41b4-8f19-66aaae1987cf"/>
    <xsd:import namespace="792896b7-9f61-4220-81f6-9dd4036cffc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e07d17-5aaa-41b4-8f19-66aaae1987c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Marcações de imagem" ma:readOnly="false" ma:fieldId="{5cf76f15-5ced-4ddc-b409-7134ff3c332f}" ma:taxonomyMulti="true" ma:sspId="3714fbfa-5ced-4307-b76a-786f22ad6a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2896b7-9f61-4220-81f6-9dd4036cffc8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2678d09f-4b73-4751-87da-2ce5973fa3ae}" ma:internalName="TaxCatchAll" ma:showField="CatchAllData" ma:web="792896b7-9f61-4220-81f6-9dd4036cffc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13E7AC0-DD31-4D73-A181-7A01D0944FFA}">
  <ds:schemaRefs>
    <ds:schemaRef ds:uri="http://schemas.microsoft.com/office/2006/metadata/properties"/>
    <ds:schemaRef ds:uri="http://schemas.microsoft.com/office/infopath/2007/PartnerControls"/>
    <ds:schemaRef ds:uri="792896b7-9f61-4220-81f6-9dd4036cffc8"/>
    <ds:schemaRef ds:uri="49e07d17-5aaa-41b4-8f19-66aaae1987cf"/>
  </ds:schemaRefs>
</ds:datastoreItem>
</file>

<file path=customXml/itemProps2.xml><?xml version="1.0" encoding="utf-8"?>
<ds:datastoreItem xmlns:ds="http://schemas.openxmlformats.org/officeDocument/2006/customXml" ds:itemID="{2EEC0E92-8449-4DAD-A833-082B3165CF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9e07d17-5aaa-41b4-8f19-66aaae1987cf"/>
    <ds:schemaRef ds:uri="792896b7-9f61-4220-81f6-9dd4036cffc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4D5AEF-D679-44F5-BEE4-E91CEA244D0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630</TotalTime>
  <Words>833</Words>
  <Application>Microsoft Office PowerPoint</Application>
  <PresentationFormat>Personalizar</PresentationFormat>
  <Paragraphs>108</Paragraphs>
  <Slides>28</Slides>
  <Notes>28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28</vt:i4>
      </vt:variant>
    </vt:vector>
  </HeadingPairs>
  <TitlesOfParts>
    <vt:vector size="33" baseType="lpstr">
      <vt:lpstr>Arial Nova Light</vt:lpstr>
      <vt:lpstr>DM Sans Black</vt:lpstr>
      <vt:lpstr>Play</vt:lpstr>
      <vt:lpstr>Arial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Gabriel Possato</dc:creator>
  <cp:lastModifiedBy>Gabriel Possato</cp:lastModifiedBy>
  <cp:revision>14</cp:revision>
  <dcterms:created xsi:type="dcterms:W3CDTF">2025-06-06T12:05:09Z</dcterms:created>
  <dcterms:modified xsi:type="dcterms:W3CDTF">2025-10-09T01:20:25Z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0x0101004D7E37B19E82504E99AA7AFA5B9E4D50</vt:lpwstr>
  </property>
</Properties>
</file>